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34" r:id="rId2"/>
    <p:sldId id="333" r:id="rId3"/>
    <p:sldId id="299" r:id="rId4"/>
    <p:sldId id="300" r:id="rId5"/>
    <p:sldId id="303" r:id="rId6"/>
    <p:sldId id="298" r:id="rId7"/>
    <p:sldId id="257" r:id="rId8"/>
    <p:sldId id="259" r:id="rId9"/>
    <p:sldId id="260" r:id="rId10"/>
    <p:sldId id="261" r:id="rId11"/>
    <p:sldId id="335" r:id="rId12"/>
    <p:sldId id="336" r:id="rId13"/>
    <p:sldId id="262" r:id="rId14"/>
    <p:sldId id="301" r:id="rId15"/>
    <p:sldId id="302" r:id="rId16"/>
    <p:sldId id="264" r:id="rId17"/>
    <p:sldId id="267" r:id="rId18"/>
    <p:sldId id="268" r:id="rId19"/>
    <p:sldId id="328" r:id="rId20"/>
    <p:sldId id="269" r:id="rId21"/>
    <p:sldId id="266" r:id="rId22"/>
    <p:sldId id="270" r:id="rId23"/>
    <p:sldId id="258" r:id="rId24"/>
    <p:sldId id="272" r:id="rId25"/>
    <p:sldId id="273" r:id="rId26"/>
    <p:sldId id="274" r:id="rId27"/>
    <p:sldId id="275" r:id="rId28"/>
    <p:sldId id="276" r:id="rId29"/>
    <p:sldId id="277" r:id="rId30"/>
    <p:sldId id="278" r:id="rId31"/>
    <p:sldId id="329" r:id="rId32"/>
    <p:sldId id="279" r:id="rId33"/>
    <p:sldId id="280" r:id="rId34"/>
    <p:sldId id="293" r:id="rId35"/>
    <p:sldId id="294" r:id="rId36"/>
    <p:sldId id="295" r:id="rId37"/>
    <p:sldId id="281" r:id="rId38"/>
    <p:sldId id="282" r:id="rId39"/>
    <p:sldId id="284" r:id="rId40"/>
    <p:sldId id="285" r:id="rId41"/>
    <p:sldId id="286" r:id="rId42"/>
    <p:sldId id="287" r:id="rId43"/>
    <p:sldId id="288" r:id="rId44"/>
    <p:sldId id="289" r:id="rId45"/>
    <p:sldId id="290" r:id="rId46"/>
    <p:sldId id="291" r:id="rId47"/>
    <p:sldId id="292" r:id="rId48"/>
    <p:sldId id="304" r:id="rId49"/>
    <p:sldId id="313" r:id="rId50"/>
    <p:sldId id="314" r:id="rId51"/>
    <p:sldId id="316" r:id="rId52"/>
    <p:sldId id="330" r:id="rId53"/>
    <p:sldId id="317" r:id="rId54"/>
    <p:sldId id="318" r:id="rId55"/>
    <p:sldId id="319" r:id="rId56"/>
    <p:sldId id="320" r:id="rId57"/>
    <p:sldId id="326" r:id="rId58"/>
    <p:sldId id="327" r:id="rId59"/>
    <p:sldId id="315" r:id="rId60"/>
    <p:sldId id="331" r:id="rId61"/>
    <p:sldId id="305" r:id="rId62"/>
    <p:sldId id="306" r:id="rId63"/>
    <p:sldId id="307" r:id="rId64"/>
    <p:sldId id="308" r:id="rId65"/>
    <p:sldId id="309" r:id="rId66"/>
    <p:sldId id="310" r:id="rId67"/>
    <p:sldId id="311" r:id="rId68"/>
    <p:sldId id="321" r:id="rId69"/>
    <p:sldId id="322" r:id="rId70"/>
    <p:sldId id="323" r:id="rId71"/>
    <p:sldId id="324" r:id="rId72"/>
    <p:sldId id="312" r:id="rId73"/>
    <p:sldId id="297" r:id="rId74"/>
    <p:sldId id="337" r:id="rId75"/>
    <p:sldId id="338" r:id="rId76"/>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D9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95" autoAdjust="0"/>
  </p:normalViewPr>
  <p:slideViewPr>
    <p:cSldViewPr>
      <p:cViewPr varScale="1">
        <p:scale>
          <a:sx n="67" d="100"/>
          <a:sy n="67" d="100"/>
        </p:scale>
        <p:origin x="1834"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74DA99-383E-47AB-86FC-C26C03AFD56B}" type="datetimeFigureOut">
              <a:rPr lang="tr-TR" smtClean="0"/>
              <a:t>5.12.2024</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CA1F4F-192E-4FF6-8D6E-43A2D1E3AFCA}" type="slidenum">
              <a:rPr lang="tr-TR" smtClean="0"/>
              <a:t>‹#›</a:t>
            </a:fld>
            <a:endParaRPr lang="tr-TR"/>
          </a:p>
        </p:txBody>
      </p:sp>
    </p:spTree>
    <p:extLst>
      <p:ext uri="{BB962C8B-B14F-4D97-AF65-F5344CB8AC3E}">
        <p14:creationId xmlns:p14="http://schemas.microsoft.com/office/powerpoint/2010/main" val="394275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0E80509D-24AD-4DE1-A792-D64411AA3A74}" type="slidenum">
              <a:rPr lang="tr-TR" smtClean="0"/>
              <a:t>1</a:t>
            </a:fld>
            <a:endParaRPr lang="tr-TR"/>
          </a:p>
        </p:txBody>
      </p:sp>
    </p:spTree>
    <p:extLst>
      <p:ext uri="{BB962C8B-B14F-4D97-AF65-F5344CB8AC3E}">
        <p14:creationId xmlns:p14="http://schemas.microsoft.com/office/powerpoint/2010/main" val="192432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55</a:t>
            </a:fld>
            <a:endParaRPr lang="tr-TR"/>
          </a:p>
        </p:txBody>
      </p:sp>
    </p:spTree>
    <p:extLst>
      <p:ext uri="{BB962C8B-B14F-4D97-AF65-F5344CB8AC3E}">
        <p14:creationId xmlns:p14="http://schemas.microsoft.com/office/powerpoint/2010/main" val="2611332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56</a:t>
            </a:fld>
            <a:endParaRPr lang="tr-TR"/>
          </a:p>
        </p:txBody>
      </p:sp>
    </p:spTree>
    <p:extLst>
      <p:ext uri="{BB962C8B-B14F-4D97-AF65-F5344CB8AC3E}">
        <p14:creationId xmlns:p14="http://schemas.microsoft.com/office/powerpoint/2010/main" val="2611332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l-GR" dirty="0" smtClean="0"/>
              <a:t>ξ</a:t>
            </a:r>
            <a:r>
              <a:rPr lang="tr-TR" dirty="0" smtClean="0"/>
              <a:t> :</a:t>
            </a:r>
            <a:r>
              <a:rPr lang="tr-TR" smtClean="0"/>
              <a:t>Xi</a:t>
            </a:r>
            <a:endParaRPr lang="en-US"/>
          </a:p>
        </p:txBody>
      </p:sp>
      <p:sp>
        <p:nvSpPr>
          <p:cNvPr id="4" name="Slayt Numarası Yer Tutucusu 3"/>
          <p:cNvSpPr>
            <a:spLocks noGrp="1"/>
          </p:cNvSpPr>
          <p:nvPr>
            <p:ph type="sldNum" sz="quarter" idx="10"/>
          </p:nvPr>
        </p:nvSpPr>
        <p:spPr/>
        <p:txBody>
          <a:bodyPr/>
          <a:lstStyle/>
          <a:p>
            <a:fld id="{E9CA1F4F-192E-4FF6-8D6E-43A2D1E3AFCA}" type="slidenum">
              <a:rPr lang="tr-TR" smtClean="0"/>
              <a:t>57</a:t>
            </a:fld>
            <a:endParaRPr lang="tr-TR"/>
          </a:p>
        </p:txBody>
      </p:sp>
    </p:spTree>
    <p:extLst>
      <p:ext uri="{BB962C8B-B14F-4D97-AF65-F5344CB8AC3E}">
        <p14:creationId xmlns:p14="http://schemas.microsoft.com/office/powerpoint/2010/main" val="2201794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The Baum-Welch algorithm uses two intuitions</a:t>
            </a:r>
            <a:r>
              <a:rPr lang="tr-TR" dirty="0" smtClean="0"/>
              <a:t>,</a:t>
            </a:r>
          </a:p>
          <a:p>
            <a:pPr lvl="1"/>
            <a:r>
              <a:rPr lang="en-US" dirty="0" smtClean="0"/>
              <a:t>We will start with an estimate for the transition and observation probabilities and</a:t>
            </a:r>
            <a:r>
              <a:rPr lang="tr-TR" dirty="0" smtClean="0"/>
              <a:t> </a:t>
            </a:r>
            <a:r>
              <a:rPr lang="en-US" dirty="0" smtClean="0"/>
              <a:t>then use these estimated probabilities to derive better and better probabilities. </a:t>
            </a:r>
            <a:endParaRPr lang="tr-TR" dirty="0" smtClean="0"/>
          </a:p>
          <a:p>
            <a:pPr lvl="1"/>
            <a:r>
              <a:rPr lang="en-US" dirty="0" smtClean="0"/>
              <a:t>The</a:t>
            </a:r>
            <a:r>
              <a:rPr lang="tr-TR" dirty="0" smtClean="0"/>
              <a:t> </a:t>
            </a:r>
            <a:r>
              <a:rPr lang="en-US" dirty="0" smtClean="0"/>
              <a:t>second idea is that we get our estimated probabilities by computing the forward</a:t>
            </a:r>
            <a:r>
              <a:rPr lang="tr-TR" dirty="0" smtClean="0"/>
              <a:t> </a:t>
            </a:r>
            <a:r>
              <a:rPr lang="en-US" dirty="0" smtClean="0"/>
              <a:t>probability for an observation and then dividing that probability mass among all the</a:t>
            </a:r>
            <a:r>
              <a:rPr lang="tr-TR" dirty="0" smtClean="0"/>
              <a:t> </a:t>
            </a:r>
            <a:r>
              <a:rPr lang="en-US" dirty="0" smtClean="0"/>
              <a:t>different paths that contributed to this forward probability.</a:t>
            </a:r>
            <a:endParaRPr lang="tr-TR" dirty="0" smtClean="0"/>
          </a:p>
          <a:p>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59</a:t>
            </a:fld>
            <a:endParaRPr lang="tr-TR"/>
          </a:p>
        </p:txBody>
      </p:sp>
    </p:spTree>
    <p:extLst>
      <p:ext uri="{BB962C8B-B14F-4D97-AF65-F5344CB8AC3E}">
        <p14:creationId xmlns:p14="http://schemas.microsoft.com/office/powerpoint/2010/main" val="3530883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Section ?? in Chapter 31 also discusses how initial A</a:t>
            </a:r>
            <a:r>
              <a:rPr lang="tr-TR" dirty="0" smtClean="0"/>
              <a:t> </a:t>
            </a:r>
            <a:r>
              <a:rPr lang="en-US" dirty="0" smtClean="0"/>
              <a:t>and B estimates are derived in speech recognition. We also show that for speech the</a:t>
            </a:r>
            <a:r>
              <a:rPr lang="tr-TR" dirty="0" smtClean="0"/>
              <a:t> </a:t>
            </a:r>
            <a:r>
              <a:rPr lang="en-US" dirty="0" smtClean="0"/>
              <a:t>forward-backward algorithm can be extended to inputs that are non-discrete (“continuous</a:t>
            </a:r>
            <a:r>
              <a:rPr lang="tr-TR" dirty="0" smtClean="0"/>
              <a:t> </a:t>
            </a:r>
            <a:r>
              <a:rPr lang="en-US" dirty="0" smtClean="0"/>
              <a:t>observation densities”).</a:t>
            </a:r>
          </a:p>
          <a:p>
            <a:endParaRPr lang="en-US"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60</a:t>
            </a:fld>
            <a:endParaRPr lang="tr-TR"/>
          </a:p>
        </p:txBody>
      </p:sp>
    </p:spTree>
    <p:extLst>
      <p:ext uri="{BB962C8B-B14F-4D97-AF65-F5344CB8AC3E}">
        <p14:creationId xmlns:p14="http://schemas.microsoft.com/office/powerpoint/2010/main" val="263178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err="1" smtClean="0"/>
              <a:t>Coarticulation</a:t>
            </a:r>
            <a:r>
              <a:rPr lang="tr-TR" dirty="0" smtClean="0"/>
              <a:t>: hece</a:t>
            </a:r>
            <a:r>
              <a:rPr lang="tr-TR" baseline="0" dirty="0" smtClean="0"/>
              <a:t> birleşimlerinde</a:t>
            </a:r>
            <a:r>
              <a:rPr lang="en-US" dirty="0" smtClean="0"/>
              <a:t> </a:t>
            </a:r>
            <a:r>
              <a:rPr lang="tr-TR" dirty="0" smtClean="0"/>
              <a:t>ses benzeşimi</a:t>
            </a:r>
          </a:p>
          <a:p>
            <a:r>
              <a:rPr lang="tr-TR" dirty="0" err="1" smtClean="0"/>
              <a:t>Timbre</a:t>
            </a:r>
            <a:r>
              <a:rPr lang="tr-TR" dirty="0" smtClean="0"/>
              <a:t>: tını</a:t>
            </a:r>
            <a:endParaRPr lang="en-US"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61</a:t>
            </a:fld>
            <a:endParaRPr lang="tr-TR"/>
          </a:p>
        </p:txBody>
      </p:sp>
    </p:spTree>
    <p:extLst>
      <p:ext uri="{BB962C8B-B14F-4D97-AF65-F5344CB8AC3E}">
        <p14:creationId xmlns:p14="http://schemas.microsoft.com/office/powerpoint/2010/main" val="278310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2000" smtClean="0"/>
              <a:t>Articulators: </a:t>
            </a:r>
            <a:r>
              <a:rPr lang="en-US" sz="2000" b="0" i="0" u="none" kern="1200" smtClean="0">
                <a:solidFill>
                  <a:schemeClr val="tx1"/>
                </a:solidFill>
                <a:latin typeface="+mn-lt"/>
                <a:ea typeface="+mn-ea"/>
                <a:cs typeface="+mn-cs"/>
              </a:rPr>
              <a:t>konuşurken ses çıkarmaya yarayan konuşma organı</a:t>
            </a:r>
            <a:endParaRPr lang="en-US" sz="2000" b="0" u="none" kern="1200">
              <a:solidFill>
                <a:schemeClr val="tx1"/>
              </a:solidFill>
              <a:latin typeface="+mn-lt"/>
              <a:ea typeface="+mn-ea"/>
              <a:cs typeface="+mn-cs"/>
            </a:endParaRPr>
          </a:p>
        </p:txBody>
      </p:sp>
      <p:sp>
        <p:nvSpPr>
          <p:cNvPr id="4" name="Slayt Numarası Yer Tutucusu 3"/>
          <p:cNvSpPr>
            <a:spLocks noGrp="1"/>
          </p:cNvSpPr>
          <p:nvPr>
            <p:ph type="sldNum" sz="quarter" idx="10"/>
          </p:nvPr>
        </p:nvSpPr>
        <p:spPr/>
        <p:txBody>
          <a:bodyPr/>
          <a:lstStyle/>
          <a:p>
            <a:fld id="{E9CA1F4F-192E-4FF6-8D6E-43A2D1E3AFCA}" type="slidenum">
              <a:rPr lang="tr-TR" smtClean="0"/>
              <a:t>63</a:t>
            </a:fld>
            <a:endParaRPr lang="tr-TR"/>
          </a:p>
        </p:txBody>
      </p:sp>
    </p:spTree>
    <p:extLst>
      <p:ext uri="{BB962C8B-B14F-4D97-AF65-F5344CB8AC3E}">
        <p14:creationId xmlns:p14="http://schemas.microsoft.com/office/powerpoint/2010/main" val="2941630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Formant</a:t>
            </a:r>
            <a:r>
              <a:rPr lang="tr-TR" smtClean="0"/>
              <a:t>: </a:t>
            </a:r>
            <a:r>
              <a:rPr lang="en-US" smtClean="0"/>
              <a:t>biçimlendirici</a:t>
            </a:r>
          </a:p>
          <a:p>
            <a:r>
              <a:rPr lang="en-US" sz="1200" b="0" i="0" kern="1200" smtClean="0">
                <a:solidFill>
                  <a:schemeClr val="tx1"/>
                </a:solidFill>
                <a:effectLst/>
                <a:latin typeface="+mn-lt"/>
                <a:ea typeface="+mn-ea"/>
                <a:cs typeface="+mn-cs"/>
              </a:rPr>
              <a:t>A </a:t>
            </a:r>
            <a:r>
              <a:rPr lang="en-US" sz="1200" b="0" i="0" kern="1200" dirty="0" smtClean="0">
                <a:solidFill>
                  <a:schemeClr val="tx1"/>
                </a:solidFill>
                <a:effectLst/>
                <a:latin typeface="+mn-lt"/>
                <a:ea typeface="+mn-ea"/>
                <a:cs typeface="+mn-cs"/>
              </a:rPr>
              <a:t>band of frequencies, in a sound spectrum, that have a greater intensity; </a:t>
            </a:r>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determine the quality of a sound; especially the characteristic sounds of the consonants</a:t>
            </a:r>
            <a:endParaRPr lang="en-US"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64</a:t>
            </a:fld>
            <a:endParaRPr lang="tr-TR"/>
          </a:p>
        </p:txBody>
      </p:sp>
    </p:spTree>
    <p:extLst>
      <p:ext uri="{BB962C8B-B14F-4D97-AF65-F5344CB8AC3E}">
        <p14:creationId xmlns:p14="http://schemas.microsoft.com/office/powerpoint/2010/main" val="4069301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err="1" smtClean="0"/>
              <a:t>Triphone</a:t>
            </a:r>
            <a:r>
              <a:rPr lang="en-US" dirty="0" smtClean="0"/>
              <a:t> context: each phone becomes n</a:t>
            </a:r>
            <a:r>
              <a:rPr lang="en-US" baseline="30000" dirty="0" smtClean="0"/>
              <a:t>2</a:t>
            </a:r>
            <a:r>
              <a:rPr lang="en-US" dirty="0" smtClean="0"/>
              <a:t> distinct phones, depending on</a:t>
            </a:r>
            <a:r>
              <a:rPr lang="tr-TR" dirty="0" smtClean="0"/>
              <a:t> </a:t>
            </a:r>
            <a:r>
              <a:rPr lang="en-US" dirty="0" smtClean="0"/>
              <a:t>the phones to its left and right</a:t>
            </a:r>
          </a:p>
          <a:p>
            <a:pPr lvl="1"/>
            <a:r>
              <a:rPr lang="tr-TR" dirty="0" err="1" smtClean="0"/>
              <a:t>E.g</a:t>
            </a:r>
            <a:r>
              <a:rPr lang="tr-TR" dirty="0" smtClean="0"/>
              <a:t>., [t] in «star» is </a:t>
            </a:r>
            <a:r>
              <a:rPr lang="tr-TR" dirty="0" err="1" smtClean="0"/>
              <a:t>written</a:t>
            </a:r>
            <a:r>
              <a:rPr lang="tr-TR" dirty="0" smtClean="0"/>
              <a:t> [t(</a:t>
            </a:r>
            <a:r>
              <a:rPr lang="tr-TR" dirty="0" err="1" smtClean="0"/>
              <a:t>s,aa</a:t>
            </a:r>
            <a:r>
              <a:rPr lang="tr-TR" dirty="0" smtClean="0"/>
              <a:t>)] (</a:t>
            </a:r>
            <a:r>
              <a:rPr lang="tr-TR" dirty="0" err="1" smtClean="0"/>
              <a:t>different</a:t>
            </a:r>
            <a:r>
              <a:rPr lang="tr-TR" dirty="0" smtClean="0"/>
              <a:t> </a:t>
            </a:r>
            <a:r>
              <a:rPr lang="tr-TR" dirty="0" err="1" smtClean="0"/>
              <a:t>from</a:t>
            </a:r>
            <a:r>
              <a:rPr lang="tr-TR" dirty="0" smtClean="0"/>
              <a:t> \tar"!)</a:t>
            </a:r>
          </a:p>
          <a:p>
            <a:r>
              <a:rPr lang="en-US" dirty="0" err="1" smtClean="0"/>
              <a:t>Triphones</a:t>
            </a:r>
            <a:r>
              <a:rPr lang="en-US" dirty="0" smtClean="0"/>
              <a:t> useful for handling </a:t>
            </a:r>
            <a:r>
              <a:rPr lang="en-US" dirty="0" err="1" smtClean="0"/>
              <a:t>coarticulation</a:t>
            </a:r>
            <a:r>
              <a:rPr lang="en-US" dirty="0" smtClean="0"/>
              <a:t> e</a:t>
            </a:r>
            <a:r>
              <a:rPr lang="tr-TR" dirty="0" err="1" smtClean="0"/>
              <a:t>ff</a:t>
            </a:r>
            <a:r>
              <a:rPr lang="en-US" dirty="0" err="1" smtClean="0"/>
              <a:t>ects</a:t>
            </a:r>
            <a:r>
              <a:rPr lang="en-US" dirty="0" smtClean="0"/>
              <a:t>: </a:t>
            </a:r>
            <a:endParaRPr lang="tr-TR" dirty="0" smtClean="0"/>
          </a:p>
          <a:p>
            <a:pPr lvl="1"/>
            <a:r>
              <a:rPr lang="en-US" dirty="0" smtClean="0"/>
              <a:t>the articulators have</a:t>
            </a:r>
            <a:r>
              <a:rPr lang="tr-TR" dirty="0" smtClean="0"/>
              <a:t> </a:t>
            </a:r>
            <a:r>
              <a:rPr lang="en-US" dirty="0" smtClean="0"/>
              <a:t>inertia and cannot switch instantaneously between positions</a:t>
            </a:r>
          </a:p>
          <a:p>
            <a:pPr lvl="1"/>
            <a:r>
              <a:rPr lang="tr-TR" dirty="0" smtClean="0"/>
              <a:t>e</a:t>
            </a:r>
            <a:r>
              <a:rPr lang="en-US" dirty="0" smtClean="0"/>
              <a:t>.g., [t] in </a:t>
            </a:r>
            <a:r>
              <a:rPr lang="tr-TR" dirty="0" smtClean="0"/>
              <a:t>«</a:t>
            </a:r>
            <a:r>
              <a:rPr lang="en-US" dirty="0" smtClean="0"/>
              <a:t>eighth</a:t>
            </a:r>
            <a:r>
              <a:rPr lang="tr-TR" dirty="0" smtClean="0"/>
              <a:t>»</a:t>
            </a:r>
            <a:r>
              <a:rPr lang="en-US" dirty="0" smtClean="0"/>
              <a:t> has tongue against front teeth</a:t>
            </a:r>
            <a:endParaRPr lang="tr-TR" dirty="0" smtClean="0"/>
          </a:p>
          <a:p>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65</a:t>
            </a:fld>
            <a:endParaRPr lang="tr-TR"/>
          </a:p>
        </p:txBody>
      </p:sp>
    </p:spTree>
    <p:extLst>
      <p:ext uri="{BB962C8B-B14F-4D97-AF65-F5344CB8AC3E}">
        <p14:creationId xmlns:p14="http://schemas.microsoft.com/office/powerpoint/2010/main" val="3976168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66</a:t>
            </a:fld>
            <a:endParaRPr lang="tr-TR"/>
          </a:p>
        </p:txBody>
      </p:sp>
    </p:spTree>
    <p:extLst>
      <p:ext uri="{BB962C8B-B14F-4D97-AF65-F5344CB8AC3E}">
        <p14:creationId xmlns:p14="http://schemas.microsoft.com/office/powerpoint/2010/main" val="1966727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intractable</a:t>
            </a:r>
            <a:r>
              <a:rPr lang="tr-TR" dirty="0" smtClean="0"/>
              <a:t>: kontrol edilmesi zor</a:t>
            </a:r>
            <a:endParaRPr lang="en-US"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6</a:t>
            </a:fld>
            <a:endParaRPr lang="tr-TR"/>
          </a:p>
        </p:txBody>
      </p:sp>
    </p:spTree>
    <p:extLst>
      <p:ext uri="{BB962C8B-B14F-4D97-AF65-F5344CB8AC3E}">
        <p14:creationId xmlns:p14="http://schemas.microsoft.com/office/powerpoint/2010/main" val="1079397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Zweig and Russell (1998) show up to 40% error reduction over HMMs</a:t>
            </a:r>
            <a:endParaRPr lang="tr-TR" dirty="0" smtClean="0"/>
          </a:p>
          <a:p>
            <a:endParaRPr lang="en-US"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72</a:t>
            </a:fld>
            <a:endParaRPr lang="tr-TR"/>
          </a:p>
        </p:txBody>
      </p:sp>
    </p:spTree>
    <p:extLst>
      <p:ext uri="{BB962C8B-B14F-4D97-AF65-F5344CB8AC3E}">
        <p14:creationId xmlns:p14="http://schemas.microsoft.com/office/powerpoint/2010/main" val="2419180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r>
                  <a:rPr lang="tr-TR" sz="1200" kern="1200" smtClean="0">
                    <a:solidFill>
                      <a:schemeClr val="tx1"/>
                    </a:solidFill>
                    <a:effectLst/>
                    <a:latin typeface="+mn-lt"/>
                    <a:ea typeface="+mn-ea"/>
                    <a:cs typeface="+mn-cs"/>
                  </a:rPr>
                  <a:t>Eğitim </a:t>
                </a:r>
                <a:r>
                  <a:rPr lang="tr-TR" sz="1200" kern="1200">
                    <a:solidFill>
                      <a:schemeClr val="tx1"/>
                    </a:solidFill>
                    <a:effectLst/>
                    <a:latin typeface="+mn-lt"/>
                    <a:ea typeface="+mn-ea"/>
                    <a:cs typeface="+mn-cs"/>
                  </a:rPr>
                  <a:t>örnekleri içerisindeki harf örnekleri gruplandırılarak öncül (koşulsuz) olasılıklar P(Letter) hesaplanır öyle ki Letter </a:t>
                </a:r>
                <a14:m>
                  <m:oMath xmlns:m="http://schemas.openxmlformats.org/officeDocument/2006/math">
                    <m:r>
                      <a:rPr lang="tr-TR" sz="1200" i="1" kern="1200">
                        <a:solidFill>
                          <a:schemeClr val="tx1"/>
                        </a:solidFill>
                        <a:effectLst/>
                        <a:latin typeface="Cambria Math" panose="02040503050406030204" pitchFamily="18" charset="0"/>
                        <a:ea typeface="+mn-ea"/>
                        <a:cs typeface="+mn-cs"/>
                      </a:rPr>
                      <m:t>= {</m:t>
                    </m:r>
                    <m:r>
                      <a:rPr lang="tr-TR" sz="1200" i="1" kern="1200">
                        <a:solidFill>
                          <a:schemeClr val="tx1"/>
                        </a:solidFill>
                        <a:effectLst/>
                        <a:latin typeface="Cambria Math" panose="02040503050406030204" pitchFamily="18" charset="0"/>
                        <a:ea typeface="+mn-ea"/>
                        <a:cs typeface="+mn-cs"/>
                      </a:rPr>
                      <m:t>𝐴</m:t>
                    </m:r>
                    <m:r>
                      <a:rPr lang="tr-TR" sz="1200" i="1" kern="1200">
                        <a:solidFill>
                          <a:schemeClr val="tx1"/>
                        </a:solidFill>
                        <a:effectLst/>
                        <a:latin typeface="Cambria Math" panose="02040503050406030204" pitchFamily="18" charset="0"/>
                        <a:ea typeface="+mn-ea"/>
                        <a:cs typeface="+mn-cs"/>
                      </a:rPr>
                      <m:t>, </m:t>
                    </m:r>
                    <m:r>
                      <a:rPr lang="tr-TR" sz="1200" i="1" kern="1200">
                        <a:solidFill>
                          <a:schemeClr val="tx1"/>
                        </a:solidFill>
                        <a:effectLst/>
                        <a:latin typeface="Cambria Math" panose="02040503050406030204" pitchFamily="18" charset="0"/>
                        <a:ea typeface="+mn-ea"/>
                        <a:cs typeface="+mn-cs"/>
                      </a:rPr>
                      <m:t>𝐵</m:t>
                    </m:r>
                    <m:r>
                      <a:rPr lang="tr-TR" sz="1200" i="1" kern="1200">
                        <a:solidFill>
                          <a:schemeClr val="tx1"/>
                        </a:solidFill>
                        <a:effectLst/>
                        <a:latin typeface="Cambria Math" panose="02040503050406030204" pitchFamily="18" charset="0"/>
                        <a:ea typeface="+mn-ea"/>
                        <a:cs typeface="+mn-cs"/>
                      </a:rPr>
                      <m:t>, </m:t>
                    </m:r>
                    <m:r>
                      <a:rPr lang="tr-TR" sz="1200" i="1" kern="1200">
                        <a:solidFill>
                          <a:schemeClr val="tx1"/>
                        </a:solidFill>
                        <a:effectLst/>
                        <a:latin typeface="Cambria Math" panose="02040503050406030204" pitchFamily="18" charset="0"/>
                        <a:ea typeface="+mn-ea"/>
                        <a:cs typeface="+mn-cs"/>
                      </a:rPr>
                      <m:t>𝐶</m:t>
                    </m:r>
                    <m:r>
                      <a:rPr lang="tr-TR" sz="1200" i="1" kern="1200">
                        <a:solidFill>
                          <a:schemeClr val="tx1"/>
                        </a:solidFill>
                        <a:effectLst/>
                        <a:latin typeface="Cambria Math" panose="02040503050406030204" pitchFamily="18" charset="0"/>
                        <a:ea typeface="+mn-ea"/>
                        <a:cs typeface="+mn-cs"/>
                      </a:rPr>
                      <m:t>, … , </m:t>
                    </m:r>
                    <m:r>
                      <a:rPr lang="tr-TR" sz="1200" i="1" kern="1200">
                        <a:solidFill>
                          <a:schemeClr val="tx1"/>
                        </a:solidFill>
                        <a:effectLst/>
                        <a:latin typeface="Cambria Math" panose="02040503050406030204" pitchFamily="18" charset="0"/>
                        <a:ea typeface="+mn-ea"/>
                        <a:cs typeface="+mn-cs"/>
                      </a:rPr>
                      <m:t>𝑍</m:t>
                    </m:r>
                    <m:r>
                      <a:rPr lang="tr-TR" sz="1200" i="1" kern="1200">
                        <a:solidFill>
                          <a:schemeClr val="tx1"/>
                        </a:solidFill>
                        <a:effectLst/>
                        <a:latin typeface="Cambria Math" panose="02040503050406030204" pitchFamily="18" charset="0"/>
                        <a:ea typeface="+mn-ea"/>
                        <a:cs typeface="+mn-cs"/>
                      </a:rPr>
                      <m:t>}</m:t>
                    </m:r>
                  </m:oMath>
                </a14:m>
                <a:r>
                  <a:rPr lang="tr-TR" sz="1200"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pPr lvl="0"/>
                <a:r>
                  <a:rPr lang="tr-TR" sz="1200" kern="1200">
                    <a:solidFill>
                      <a:schemeClr val="tx1"/>
                    </a:solidFill>
                    <a:effectLst/>
                    <a:latin typeface="+mn-lt"/>
                    <a:ea typeface="+mn-ea"/>
                    <a:cs typeface="+mn-cs"/>
                  </a:rPr>
                  <a:t>Eğitim örnekleri içerisindeki harf örnekleri ve 16 özelliğin her biri birlikte gruplandırılarak soncul (koşullu) olasılıklar P(</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F</m:t>
                        </m:r>
                      </m:e>
                      <m:sub>
                        <m:r>
                          <a:rPr lang="en-US" sz="1200" i="1" kern="1200">
                            <a:solidFill>
                              <a:schemeClr val="tx1"/>
                            </a:solidFill>
                            <a:effectLst/>
                            <a:latin typeface="Cambria Math" panose="02040503050406030204" pitchFamily="18" charset="0"/>
                            <a:ea typeface="+mn-ea"/>
                            <a:cs typeface="+mn-cs"/>
                          </a:rPr>
                          <m:t>1</m:t>
                        </m:r>
                      </m:sub>
                    </m:sSub>
                  </m:oMath>
                </a14:m>
                <a:r>
                  <a:rPr lang="tr-TR" sz="1200" kern="1200">
                    <a:solidFill>
                      <a:schemeClr val="tx1"/>
                    </a:solidFill>
                    <a:effectLst/>
                    <a:latin typeface="+mn-lt"/>
                    <a:ea typeface="+mn-ea"/>
                    <a:cs typeface="+mn-cs"/>
                  </a:rPr>
                  <a:t>|Letter), P(</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F</m:t>
                        </m:r>
                      </m:e>
                      <m:sub>
                        <m:r>
                          <a:rPr lang="en-US" sz="1200" i="1" kern="1200">
                            <a:solidFill>
                              <a:schemeClr val="tx1"/>
                            </a:solidFill>
                            <a:effectLst/>
                            <a:latin typeface="Cambria Math" panose="02040503050406030204" pitchFamily="18" charset="0"/>
                            <a:ea typeface="+mn-ea"/>
                            <a:cs typeface="+mn-cs"/>
                          </a:rPr>
                          <m:t>2</m:t>
                        </m:r>
                      </m:sub>
                    </m:sSub>
                  </m:oMath>
                </a14:m>
                <a:r>
                  <a:rPr lang="tr-TR" sz="1200" kern="1200">
                    <a:solidFill>
                      <a:schemeClr val="tx1"/>
                    </a:solidFill>
                    <a:effectLst/>
                    <a:latin typeface="+mn-lt"/>
                    <a:ea typeface="+mn-ea"/>
                    <a:cs typeface="+mn-cs"/>
                  </a:rPr>
                  <a:t>| Letter), … , P(</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F</m:t>
                        </m:r>
                      </m:e>
                      <m:sub>
                        <m:r>
                          <a:rPr lang="en-US" sz="1200" i="1" kern="1200">
                            <a:solidFill>
                              <a:schemeClr val="tx1"/>
                            </a:solidFill>
                            <a:effectLst/>
                            <a:latin typeface="Cambria Math" panose="02040503050406030204" pitchFamily="18" charset="0"/>
                            <a:ea typeface="+mn-ea"/>
                            <a:cs typeface="+mn-cs"/>
                          </a:rPr>
                          <m:t>𝑁</m:t>
                        </m:r>
                      </m:sub>
                    </m:sSub>
                  </m:oMath>
                </a14:m>
                <a:r>
                  <a:rPr lang="tr-TR" sz="1200" kern="1200">
                    <a:solidFill>
                      <a:schemeClr val="tx1"/>
                    </a:solidFill>
                    <a:effectLst/>
                    <a:latin typeface="+mn-lt"/>
                    <a:ea typeface="+mn-ea"/>
                    <a:cs typeface="+mn-cs"/>
                  </a:rPr>
                  <a:t>| Letter) hesaplanır öyle ki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F</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F</m:t>
                        </m:r>
                      </m:e>
                      <m:sub>
                        <m:r>
                          <a:rPr lang="en-US" sz="1200" i="1" kern="1200">
                            <a:solidFill>
                              <a:schemeClr val="tx1"/>
                            </a:solidFill>
                            <a:effectLst/>
                            <a:latin typeface="Cambria Math" panose="02040503050406030204" pitchFamily="18" charset="0"/>
                            <a:ea typeface="+mn-ea"/>
                            <a:cs typeface="+mn-cs"/>
                          </a:rPr>
                          <m:t>𝑁</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15</m:t>
                    </m:r>
                    <m:r>
                      <a:rPr lang="en-US" sz="1200" i="1" kern="1200">
                        <a:solidFill>
                          <a:schemeClr val="tx1"/>
                        </a:solidFill>
                        <a:effectLst/>
                        <a:latin typeface="Cambria Math" panose="02040503050406030204" pitchFamily="18" charset="0"/>
                        <a:ea typeface="+mn-ea"/>
                        <a:cs typeface="+mn-cs"/>
                      </a:rPr>
                      <m:t>}</m:t>
                    </m:r>
                  </m:oMath>
                </a14:m>
                <a:r>
                  <a:rPr lang="en-US" sz="1200" kern="1200">
                    <a:solidFill>
                      <a:schemeClr val="tx1"/>
                    </a:solidFill>
                    <a:effectLst/>
                    <a:latin typeface="+mn-lt"/>
                    <a:ea typeface="+mn-ea"/>
                    <a:cs typeface="+mn-cs"/>
                  </a:rPr>
                  <a:t>. Özellikler ayrık değişkenler olarak ele alınabileceği gibi sürekli değişkenler olarak da ele alınabilir. </a:t>
                </a:r>
              </a:p>
              <a:p>
                <a:pPr lvl="1"/>
                <a:r>
                  <a:rPr lang="en-US" sz="1200" kern="1200">
                    <a:solidFill>
                      <a:schemeClr val="tx1"/>
                    </a:solidFill>
                    <a:effectLst/>
                    <a:latin typeface="+mn-lt"/>
                    <a:ea typeface="+mn-ea"/>
                    <a:cs typeface="+mn-cs"/>
                  </a:rPr>
                  <a:t>Özellikler ayrık değişkenler olarak ele alınırsa olasılık dağılımını ifade eden bir dizi elde edilir. Eğer ki bir harf için ilgili özelliğin ayrık bir değeri hiç oluşmamışsa olasılığı sıfır olur. Bu durum tahmin zamanında problemlere sebep olur. Laplace düzgünleştirmesi sıfır olasılıklı değerleri de modele adapte eder. Bunun için olasılıklar aşağıdaki formüle göre hesaplanır. </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𝐹</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𝑗</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𝐿𝑒𝑡𝑡𝑒𝑟</m:t>
                          </m:r>
                        </m:e>
                      </m:d>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𝑗</m:t>
                              </m:r>
                            </m:sub>
                            <m:sup>
                              <m:r>
                                <a:rPr lang="en-US" sz="1200" i="1" kern="1200">
                                  <a:solidFill>
                                    <a:schemeClr val="tx1"/>
                                  </a:solidFill>
                                  <a:effectLst/>
                                  <a:latin typeface="Cambria Math" panose="02040503050406030204" pitchFamily="18" charset="0"/>
                                  <a:ea typeface="+mn-ea"/>
                                  <a:cs typeface="+mn-cs"/>
                                </a:rPr>
                                <m:t>′</m:t>
                              </m:r>
                            </m:sup>
                          </m:sSubSup>
                          <m:r>
                            <a:rPr lang="en-US" sz="1200" i="1" kern="1200">
                              <a:solidFill>
                                <a:schemeClr val="tx1"/>
                              </a:solidFill>
                              <a:effectLst/>
                              <a:latin typeface="Cambria Math" panose="02040503050406030204" pitchFamily="18" charset="0"/>
                              <a:ea typeface="+mn-ea"/>
                              <a:cs typeface="+mn-cs"/>
                            </a:rPr>
                            <m:t>𝑛𝑖𝑛</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𝐿𝑒𝑡𝑡𝑒</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𝑟</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𝑑𝑎</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𝑜𝑙𝑢</m:t>
                          </m:r>
                          <m:r>
                            <a:rPr lang="en-US" sz="1200" i="1" kern="1200">
                              <a:solidFill>
                                <a:schemeClr val="tx1"/>
                              </a:solidFill>
                              <a:effectLst/>
                              <a:latin typeface="Cambria Math" panose="02040503050406030204" pitchFamily="18" charset="0"/>
                              <a:ea typeface="+mn-ea"/>
                              <a:cs typeface="+mn-cs"/>
                            </a:rPr>
                            <m:t>ş</m:t>
                          </m:r>
                          <m:r>
                            <a:rPr lang="en-US" sz="1200" i="1" kern="1200">
                              <a:solidFill>
                                <a:schemeClr val="tx1"/>
                              </a:solidFill>
                              <a:effectLst/>
                              <a:latin typeface="Cambria Math" panose="02040503050406030204" pitchFamily="18" charset="0"/>
                              <a:ea typeface="+mn-ea"/>
                              <a:cs typeface="+mn-cs"/>
                            </a:rPr>
                            <m:t>𝑚𝑎</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𝑠𝑎𝑦</m:t>
                          </m:r>
                          <m:r>
                            <a:rPr lang="en-US" sz="1200" i="1" kern="1200">
                              <a:solidFill>
                                <a:schemeClr val="tx1"/>
                              </a:solidFill>
                              <a:effectLst/>
                              <a:latin typeface="Cambria Math" panose="02040503050406030204" pitchFamily="18" charset="0"/>
                              <a:ea typeface="+mn-ea"/>
                              <a:cs typeface="+mn-cs"/>
                            </a:rPr>
                            <m:t>ı</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ı+</m:t>
                          </m:r>
                          <m:r>
                            <a:rPr lang="en-US" sz="1200" i="1" kern="1200">
                              <a:solidFill>
                                <a:schemeClr val="tx1"/>
                              </a:solidFill>
                              <a:effectLst/>
                              <a:latin typeface="Cambria Math" panose="02040503050406030204" pitchFamily="18" charset="0"/>
                              <a:ea typeface="+mn-ea"/>
                              <a:cs typeface="+mn-cs"/>
                            </a:rPr>
                            <m:t>1</m:t>
                          </m:r>
                        </m:num>
                        <m:den>
                          <m:d>
                            <m:dPr>
                              <m:ctrlPr>
                                <a:rPr lang="en-US" sz="1200" i="1" kern="1200">
                                  <a:solidFill>
                                    <a:schemeClr val="tx1"/>
                                  </a:solidFill>
                                  <a:effectLst/>
                                  <a:latin typeface="Cambria Math" panose="02040503050406030204" pitchFamily="18" charset="0"/>
                                  <a:ea typeface="+mn-ea"/>
                                  <a:cs typeface="+mn-cs"/>
                                </a:rPr>
                              </m:ctrlPr>
                            </m:dPr>
                            <m:e>
                              <m:nary>
                                <m:naryPr>
                                  <m:chr m:val="∑"/>
                                  <m:limLoc m:val="undOvr"/>
                                  <m:supHide m:val="on"/>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𝑘</m:t>
                                  </m:r>
                                </m:sub>
                                <m:sup/>
                                <m:e>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𝑘</m:t>
                                      </m:r>
                                    </m:sub>
                                    <m:sup>
                                      <m:r>
                                        <a:rPr lang="en-US" sz="1200" i="1" kern="1200">
                                          <a:solidFill>
                                            <a:schemeClr val="tx1"/>
                                          </a:solidFill>
                                          <a:effectLst/>
                                          <a:latin typeface="Cambria Math" panose="02040503050406030204" pitchFamily="18" charset="0"/>
                                          <a:ea typeface="+mn-ea"/>
                                          <a:cs typeface="+mn-cs"/>
                                        </a:rPr>
                                        <m:t>′</m:t>
                                      </m:r>
                                    </m:sup>
                                  </m:sSubSup>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ı</m:t>
                                  </m:r>
                                  <m:r>
                                    <a:rPr lang="en-US" sz="1200" i="1" kern="1200">
                                      <a:solidFill>
                                        <a:schemeClr val="tx1"/>
                                      </a:solidFill>
                                      <a:effectLst/>
                                      <a:latin typeface="Cambria Math" panose="02040503050406030204" pitchFamily="18" charset="0"/>
                                      <a:ea typeface="+mn-ea"/>
                                      <a:cs typeface="+mn-cs"/>
                                    </a:rPr>
                                    <m:t>𝑛</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𝐿𝑒𝑡𝑡𝑒</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𝑟</m:t>
                                      </m:r>
                                    </m:e>
                                    <m:sup>
                                      <m:r>
                                        <a:rPr lang="en-US" sz="1200" i="1" kern="1200">
                                          <a:solidFill>
                                            <a:schemeClr val="tx1"/>
                                          </a:solidFill>
                                          <a:effectLst/>
                                          <a:latin typeface="Cambria Math" panose="02040503050406030204" pitchFamily="18" charset="0"/>
                                          <a:ea typeface="+mn-ea"/>
                                          <a:cs typeface="+mn-cs"/>
                                        </a:rPr>
                                        <m:t>′</m:t>
                                      </m:r>
                                    </m:sup>
                                  </m:sSup>
                                  <m:r>
                                    <a:rPr lang="en-US" sz="1200" i="1" kern="1200">
                                      <a:solidFill>
                                        <a:schemeClr val="tx1"/>
                                      </a:solidFill>
                                      <a:effectLst/>
                                      <a:latin typeface="Cambria Math" panose="02040503050406030204" pitchFamily="18" charset="0"/>
                                      <a:ea typeface="+mn-ea"/>
                                      <a:cs typeface="+mn-cs"/>
                                    </a:rPr>
                                    <m:t>𝑑𝑎</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𝑜𝑙𝑢</m:t>
                                  </m:r>
                                  <m:r>
                                    <a:rPr lang="en-US" sz="1200" i="1" kern="1200">
                                      <a:solidFill>
                                        <a:schemeClr val="tx1"/>
                                      </a:solidFill>
                                      <a:effectLst/>
                                      <a:latin typeface="Cambria Math" panose="02040503050406030204" pitchFamily="18" charset="0"/>
                                      <a:ea typeface="+mn-ea"/>
                                      <a:cs typeface="+mn-cs"/>
                                    </a:rPr>
                                    <m:t>ş</m:t>
                                  </m:r>
                                  <m:r>
                                    <a:rPr lang="en-US" sz="1200" i="1" kern="1200">
                                      <a:solidFill>
                                        <a:schemeClr val="tx1"/>
                                      </a:solidFill>
                                      <a:effectLst/>
                                      <a:latin typeface="Cambria Math" panose="02040503050406030204" pitchFamily="18" charset="0"/>
                                      <a:ea typeface="+mn-ea"/>
                                      <a:cs typeface="+mn-cs"/>
                                    </a:rPr>
                                    <m:t>𝑚𝑎</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𝑠𝑎𝑦</m:t>
                                  </m:r>
                                  <m:r>
                                    <a:rPr lang="en-US" sz="1200" i="1" kern="1200">
                                      <a:solidFill>
                                        <a:schemeClr val="tx1"/>
                                      </a:solidFill>
                                      <a:effectLst/>
                                      <a:latin typeface="Cambria Math" panose="02040503050406030204" pitchFamily="18" charset="0"/>
                                      <a:ea typeface="+mn-ea"/>
                                      <a:cs typeface="+mn-cs"/>
                                    </a:rPr>
                                    <m:t>ı</m:t>
                                  </m:r>
                                  <m:r>
                                    <a:rPr lang="en-US" sz="1200" i="1" kern="1200">
                                      <a:solidFill>
                                        <a:schemeClr val="tx1"/>
                                      </a:solidFill>
                                      <a:effectLst/>
                                      <a:latin typeface="Cambria Math" panose="02040503050406030204" pitchFamily="18" charset="0"/>
                                      <a:ea typeface="+mn-ea"/>
                                      <a:cs typeface="+mn-cs"/>
                                    </a:rPr>
                                    <m:t>𝑠</m:t>
                                  </m:r>
                                  <m:r>
                                    <a:rPr lang="en-US" sz="1200" i="1" kern="1200">
                                      <a:solidFill>
                                        <a:schemeClr val="tx1"/>
                                      </a:solidFill>
                                      <a:effectLst/>
                                      <a:latin typeface="Cambria Math" panose="02040503050406030204" pitchFamily="18" charset="0"/>
                                      <a:ea typeface="+mn-ea"/>
                                      <a:cs typeface="+mn-cs"/>
                                    </a:rPr>
                                    <m:t>ı</m:t>
                                  </m:r>
                                </m:e>
                              </m:nary>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𝐴𝑦𝑟</m:t>
                          </m:r>
                          <m:r>
                            <a:rPr lang="en-US" sz="1200" i="1" kern="1200">
                              <a:solidFill>
                                <a:schemeClr val="tx1"/>
                              </a:solidFill>
                              <a:effectLst/>
                              <a:latin typeface="Cambria Math" panose="02040503050406030204" pitchFamily="18" charset="0"/>
                              <a:ea typeface="+mn-ea"/>
                              <a:cs typeface="+mn-cs"/>
                            </a:rPr>
                            <m:t>ı</m:t>
                          </m:r>
                          <m:r>
                            <a:rPr lang="en-US" sz="1200" i="1" kern="1200">
                              <a:solidFill>
                                <a:schemeClr val="tx1"/>
                              </a:solidFill>
                              <a:effectLst/>
                              <a:latin typeface="Cambria Math" panose="02040503050406030204" pitchFamily="18" charset="0"/>
                              <a:ea typeface="+mn-ea"/>
                              <a:cs typeface="+mn-cs"/>
                            </a:rPr>
                            <m:t>𝑘</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𝑑𝑒</m:t>
                          </m:r>
                          <m:r>
                            <a:rPr lang="en-US" sz="1200" i="1" kern="1200">
                              <a:solidFill>
                                <a:schemeClr val="tx1"/>
                              </a:solidFill>
                              <a:effectLst/>
                              <a:latin typeface="Cambria Math" panose="02040503050406030204" pitchFamily="18" charset="0"/>
                              <a:ea typeface="+mn-ea"/>
                              <a:cs typeface="+mn-cs"/>
                            </a:rPr>
                            <m:t>ğ</m:t>
                          </m:r>
                          <m:r>
                            <a:rPr lang="en-US" sz="1200" i="1" kern="1200">
                              <a:solidFill>
                                <a:schemeClr val="tx1"/>
                              </a:solidFill>
                              <a:effectLst/>
                              <a:latin typeface="Cambria Math" panose="02040503050406030204" pitchFamily="18" charset="0"/>
                              <a:ea typeface="+mn-ea"/>
                              <a:cs typeface="+mn-cs"/>
                            </a:rPr>
                            <m:t>𝑒𝑟</m:t>
                          </m:r>
                          <m:r>
                            <a:rPr lang="en-US" sz="1200" i="1" kern="1200">
                              <a:solidFill>
                                <a:schemeClr val="tx1"/>
                              </a:solidFill>
                              <a:effectLst/>
                              <a:latin typeface="Cambria Math" panose="02040503050406030204" pitchFamily="18" charset="0"/>
                              <a:ea typeface="+mn-ea"/>
                              <a:cs typeface="+mn-cs"/>
                            </a:rPr>
                            <m:t>|</m:t>
                          </m:r>
                        </m:den>
                      </m:f>
                    </m:oMath>
                  </m:oMathPara>
                </a14:m>
                <a:endParaRPr lang="en-US" sz="1200" kern="1200">
                  <a:solidFill>
                    <a:schemeClr val="tx1"/>
                  </a:solidFill>
                  <a:effectLst/>
                  <a:latin typeface="+mn-lt"/>
                  <a:ea typeface="+mn-ea"/>
                  <a:cs typeface="+mn-cs"/>
                </a:endParaRPr>
              </a:p>
              <a:p>
                <a:r>
                  <a:rPr lang="tr-TR" sz="1200" kern="1200">
                    <a:solidFill>
                      <a:schemeClr val="tx1"/>
                    </a:solidFill>
                    <a:effectLst/>
                    <a:latin typeface="+mn-lt"/>
                    <a:ea typeface="+mn-ea"/>
                    <a:cs typeface="+mn-cs"/>
                  </a:rPr>
                  <a:t>Örneğin A harfi görüldüğünde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F</m:t>
                        </m:r>
                      </m:e>
                      <m:sub>
                        <m:r>
                          <a:rPr lang="en-US" sz="1200" i="1" kern="1200">
                            <a:solidFill>
                              <a:schemeClr val="tx1"/>
                            </a:solidFill>
                            <a:effectLst/>
                            <a:latin typeface="Cambria Math" panose="02040503050406030204" pitchFamily="18" charset="0"/>
                            <a:ea typeface="+mn-ea"/>
                            <a:cs typeface="+mn-cs"/>
                          </a:rPr>
                          <m:t>1</m:t>
                        </m:r>
                      </m:sub>
                    </m:sSub>
                  </m:oMath>
                </a14:m>
                <a:r>
                  <a:rPr lang="tr-TR" sz="1200" kern="1200">
                    <a:solidFill>
                      <a:schemeClr val="tx1"/>
                    </a:solidFill>
                    <a:effectLst/>
                    <a:latin typeface="+mn-lt"/>
                    <a:ea typeface="+mn-ea"/>
                    <a:cs typeface="+mn-cs"/>
                  </a:rPr>
                  <a:t> = 15 olma olasılığı,</a:t>
                </a:r>
                <a:endParaRPr lang="en-US" sz="1200" kern="1200">
                  <a:solidFill>
                    <a:schemeClr val="tx1"/>
                  </a:solidFill>
                  <a:effectLst/>
                  <a:latin typeface="+mn-lt"/>
                  <a:ea typeface="+mn-ea"/>
                  <a:cs typeface="+mn-cs"/>
                </a:endParaRPr>
              </a:p>
              <a:p>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𝐹</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𝑗</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𝐿𝑒𝑡𝑡𝑒𝑟</m:t>
                        </m:r>
                      </m:e>
                    </m:d>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num>
                      <m:den>
                        <m:r>
                          <a:rPr lang="en-US" sz="1200" i="1" kern="1200">
                            <a:solidFill>
                              <a:schemeClr val="tx1"/>
                            </a:solidFill>
                            <a:effectLst/>
                            <a:latin typeface="Cambria Math" panose="02040503050406030204" pitchFamily="18" charset="0"/>
                            <a:ea typeface="+mn-ea"/>
                            <a:cs typeface="+mn-cs"/>
                          </a:rPr>
                          <m:t>633</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16</m:t>
                        </m:r>
                      </m:den>
                    </m:f>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0</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00154</m:t>
                    </m:r>
                  </m:oMath>
                </a14:m>
                <a:r>
                  <a:rPr lang="en-US" sz="1200" kern="1200">
                    <a:solidFill>
                      <a:schemeClr val="tx1"/>
                    </a:solidFill>
                    <a:effectLst/>
                    <a:latin typeface="+mn-lt"/>
                    <a:ea typeface="+mn-ea"/>
                    <a:cs typeface="+mn-cs"/>
                  </a:rPr>
                  <a:t> olur.</a:t>
                </a:r>
              </a:p>
              <a:p>
                <a:pPr lvl="1"/>
                <a:r>
                  <a:rPr lang="en-US" sz="1200" kern="1200">
                    <a:solidFill>
                      <a:schemeClr val="tx1"/>
                    </a:solidFill>
                    <a:effectLst/>
                    <a:latin typeface="+mn-lt"/>
                    <a:ea typeface="+mn-ea"/>
                    <a:cs typeface="+mn-cs"/>
                  </a:rPr>
                  <a:t>Özellikler sürekli değişkenler olarak ele alınırsa ilgili özelliğin ortalama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𝜇</m:t>
                    </m:r>
                  </m:oMath>
                </a14:m>
                <a:r>
                  <a:rPr lang="en-US" sz="1200" kern="1200">
                    <a:solidFill>
                      <a:schemeClr val="tx1"/>
                    </a:solidFill>
                    <a:effectLst/>
                    <a:latin typeface="+mn-lt"/>
                    <a:ea typeface="+mn-ea"/>
                    <a:cs typeface="+mn-cs"/>
                  </a:rPr>
                  <a:t>) ve standart sapma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a:solidFill>
                      <a:schemeClr val="tx1"/>
                    </a:solidFill>
                    <a:effectLst/>
                    <a:latin typeface="+mn-lt"/>
                    <a:ea typeface="+mn-ea"/>
                    <a:cs typeface="+mn-cs"/>
                  </a:rPr>
                  <a:t>) değerlerinin hesaplanması gerekir. Bu sayede herhangi b</a:t>
                </a:r>
                <a:r>
                  <a:rPr lang="tr-TR" sz="1200" kern="1200">
                    <a:solidFill>
                      <a:schemeClr val="tx1"/>
                    </a:solidFill>
                    <a:effectLst/>
                    <a:latin typeface="+mn-lt"/>
                    <a:ea typeface="+mn-ea"/>
                    <a:cs typeface="+mn-cs"/>
                  </a:rPr>
                  <a:t>ir özellik değerinin olasılığı normal dağılıma bağlı olarak şu formüle göre belirlenebilir.</a:t>
                </a:r>
                <a:endParaRPr lang="en-US" sz="1200" kern="120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𝐹</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𝑗</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𝐿𝑒𝑡𝑡𝑒𝑟</m:t>
                          </m:r>
                        </m:e>
                      </m:d>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1</m:t>
                          </m:r>
                        </m:num>
                        <m:den>
                          <m:rad>
                            <m:radPr>
                              <m:degHide m:val="on"/>
                              <m:ctrlPr>
                                <a:rPr lang="en-US" sz="1200" i="1" kern="1200">
                                  <a:solidFill>
                                    <a:schemeClr val="tx1"/>
                                  </a:solidFill>
                                  <a:effectLst/>
                                  <a:latin typeface="Cambria Math" panose="02040503050406030204" pitchFamily="18" charset="0"/>
                                  <a:ea typeface="+mn-ea"/>
                                  <a:cs typeface="+mn-cs"/>
                                </a:rPr>
                              </m:ctrlPr>
                            </m:radPr>
                            <m:deg/>
                            <m:e>
                              <m:r>
                                <a:rPr lang="en-US" sz="1200" i="1" kern="1200">
                                  <a:solidFill>
                                    <a:schemeClr val="tx1"/>
                                  </a:solidFill>
                                  <a:effectLst/>
                                  <a:latin typeface="Cambria Math" panose="02040503050406030204" pitchFamily="18" charset="0"/>
                                  <a:ea typeface="+mn-ea"/>
                                  <a:cs typeface="+mn-cs"/>
                                </a:rPr>
                                <m:t>2</m:t>
                              </m:r>
                              <m:r>
                                <a:rPr lang="en-US" sz="1200" i="1" kern="1200">
                                  <a:solidFill>
                                    <a:schemeClr val="tx1"/>
                                  </a:solidFill>
                                  <a:effectLst/>
                                  <a:latin typeface="Cambria Math" panose="02040503050406030204" pitchFamily="18" charset="0"/>
                                  <a:ea typeface="+mn-ea"/>
                                  <a:cs typeface="+mn-cs"/>
                                </a:rPr>
                                <m:t>𝜋</m:t>
                              </m:r>
                            </m:e>
                          </m:rad>
                          <m:r>
                            <a:rPr lang="en-US" sz="1200" i="1" kern="1200">
                              <a:solidFill>
                                <a:schemeClr val="tx1"/>
                              </a:solidFill>
                              <a:effectLst/>
                              <a:latin typeface="Cambria Math" panose="02040503050406030204" pitchFamily="18" charset="0"/>
                              <a:ea typeface="+mn-ea"/>
                              <a:cs typeface="+mn-cs"/>
                            </a:rPr>
                            <m:t>𝜎</m:t>
                          </m:r>
                        </m:den>
                      </m:f>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𝑒</m:t>
                          </m:r>
                        </m:e>
                        <m:sup>
                          <m:f>
                            <m:fPr>
                              <m:type m:val="skw"/>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𝑗</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𝜇</m:t>
                                  </m:r>
                                  <m:r>
                                    <a:rPr lang="en-US" sz="1200" i="1" kern="1200">
                                      <a:solidFill>
                                        <a:schemeClr val="tx1"/>
                                      </a:solidFill>
                                      <a:effectLst/>
                                      <a:latin typeface="Cambria Math" panose="02040503050406030204" pitchFamily="18" charset="0"/>
                                      <a:ea typeface="+mn-ea"/>
                                      <a:cs typeface="+mn-cs"/>
                                    </a:rPr>
                                    <m:t>)</m:t>
                                  </m:r>
                                </m:e>
                                <m:sup>
                                  <m:r>
                                    <a:rPr lang="en-US" sz="1200" i="1" kern="1200">
                                      <a:solidFill>
                                        <a:schemeClr val="tx1"/>
                                      </a:solidFill>
                                      <a:effectLst/>
                                      <a:latin typeface="Cambria Math" panose="02040503050406030204" pitchFamily="18" charset="0"/>
                                      <a:ea typeface="+mn-ea"/>
                                      <a:cs typeface="+mn-cs"/>
                                    </a:rPr>
                                    <m:t>2</m:t>
                                  </m:r>
                                </m:sup>
                              </m:sSup>
                            </m:num>
                            <m:den>
                              <m:r>
                                <a:rPr lang="en-US" sz="1200" i="1" kern="1200">
                                  <a:solidFill>
                                    <a:schemeClr val="tx1"/>
                                  </a:solidFill>
                                  <a:effectLst/>
                                  <a:latin typeface="Cambria Math" panose="02040503050406030204" pitchFamily="18" charset="0"/>
                                  <a:ea typeface="+mn-ea"/>
                                  <a:cs typeface="+mn-cs"/>
                                </a:rPr>
                                <m:t>2</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𝜎</m:t>
                                  </m:r>
                                </m:e>
                                <m:sup>
                                  <m:r>
                                    <a:rPr lang="en-US" sz="1200" i="1" kern="1200">
                                      <a:solidFill>
                                        <a:schemeClr val="tx1"/>
                                      </a:solidFill>
                                      <a:effectLst/>
                                      <a:latin typeface="Cambria Math" panose="02040503050406030204" pitchFamily="18" charset="0"/>
                                      <a:ea typeface="+mn-ea"/>
                                      <a:cs typeface="+mn-cs"/>
                                    </a:rPr>
                                    <m:t>2</m:t>
                                  </m:r>
                                </m:sup>
                              </m:sSup>
                            </m:den>
                          </m:f>
                        </m:sup>
                      </m:sSup>
                    </m:oMath>
                  </m:oMathPara>
                </a14:m>
                <a:endParaRPr lang="en-US" sz="1200" kern="1200">
                  <a:solidFill>
                    <a:schemeClr val="tx1"/>
                  </a:solidFill>
                  <a:effectLst/>
                  <a:latin typeface="+mn-lt"/>
                  <a:ea typeface="+mn-ea"/>
                  <a:cs typeface="+mn-cs"/>
                </a:endParaRPr>
              </a:p>
              <a:p>
                <a:r>
                  <a:rPr lang="tr-TR" sz="1200" kern="1200">
                    <a:solidFill>
                      <a:schemeClr val="tx1"/>
                    </a:solidFill>
                    <a:effectLst/>
                    <a:latin typeface="+mn-lt"/>
                    <a:ea typeface="+mn-ea"/>
                    <a:cs typeface="+mn-cs"/>
                  </a:rPr>
                  <a:t>Oluşturulan olasılık modeli ile son 4000 örneğin sınıfını tahmin edebilmek için şu adımlar takip edilmelidir.</a:t>
                </a:r>
                <a:endParaRPr lang="en-US" sz="1200" kern="1200">
                  <a:solidFill>
                    <a:schemeClr val="tx1"/>
                  </a:solidFill>
                  <a:effectLst/>
                  <a:latin typeface="+mn-lt"/>
                  <a:ea typeface="+mn-ea"/>
                  <a:cs typeface="+mn-cs"/>
                </a:endParaRPr>
              </a:p>
              <a:p>
                <a:pPr lvl="1"/>
                <a:r>
                  <a:rPr lang="tr-TR" sz="1200" kern="1200">
                    <a:solidFill>
                      <a:schemeClr val="tx1"/>
                    </a:solidFill>
                    <a:effectLst/>
                    <a:latin typeface="+mn-lt"/>
                    <a:ea typeface="+mn-ea"/>
                    <a:cs typeface="+mn-cs"/>
                  </a:rPr>
                  <a:t>Toy Bayés’in bağımsızlık varsayımına dayalı tahmin formülünü tüm harfler için aşağıdaki formüle göre hesaplayınız.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P(Letter, F</a:t>
                </a:r>
                <a:r>
                  <a:rPr lang="en-US" sz="1200" kern="1200" baseline="-25000">
                    <a:solidFill>
                      <a:schemeClr val="tx1"/>
                    </a:solidFill>
                    <a:effectLst/>
                    <a:latin typeface="+mn-lt"/>
                    <a:ea typeface="+mn-ea"/>
                    <a:cs typeface="+mn-cs"/>
                  </a:rPr>
                  <a:t>1</a:t>
                </a:r>
                <a:r>
                  <a:rPr lang="en-US" sz="1200" kern="1200">
                    <a:solidFill>
                      <a:schemeClr val="tx1"/>
                    </a:solidFill>
                    <a:effectLst/>
                    <a:latin typeface="+mn-lt"/>
                    <a:ea typeface="+mn-ea"/>
                    <a:cs typeface="+mn-cs"/>
                  </a:rPr>
                  <a:t>, F</a:t>
                </a:r>
                <a:r>
                  <a:rPr lang="en-US" sz="1200" kern="1200" baseline="-25000">
                    <a:solidFill>
                      <a:schemeClr val="tx1"/>
                    </a:solidFill>
                    <a:effectLst/>
                    <a:latin typeface="+mn-lt"/>
                    <a:ea typeface="+mn-ea"/>
                    <a:cs typeface="+mn-cs"/>
                  </a:rPr>
                  <a:t>2</a:t>
                </a:r>
                <a:r>
                  <a:rPr lang="en-US" sz="1200" kern="1200">
                    <a:solidFill>
                      <a:schemeClr val="tx1"/>
                    </a:solidFill>
                    <a:effectLst/>
                    <a:latin typeface="+mn-lt"/>
                    <a:ea typeface="+mn-ea"/>
                    <a:cs typeface="+mn-cs"/>
                  </a:rPr>
                  <a:t>, …, F</a:t>
                </a:r>
                <a:r>
                  <a:rPr lang="en-US" sz="1200" kern="1200" baseline="-25000">
                    <a:solidFill>
                      <a:schemeClr val="tx1"/>
                    </a:solidFill>
                    <a:effectLst/>
                    <a:latin typeface="+mn-lt"/>
                    <a:ea typeface="+mn-ea"/>
                    <a:cs typeface="+mn-cs"/>
                  </a:rPr>
                  <a:t>N</a:t>
                </a:r>
                <a:r>
                  <a:rPr lang="en-US" sz="1200" kern="1200">
                    <a:solidFill>
                      <a:schemeClr val="tx1"/>
                    </a:solidFill>
                    <a:effectLst/>
                    <a:latin typeface="+mn-lt"/>
                    <a:ea typeface="+mn-ea"/>
                    <a:cs typeface="+mn-cs"/>
                  </a:rPr>
                  <a:t>) = P(Letter).</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nary>
                      <m:naryPr>
                        <m:chr m:val="∏"/>
                        <m:limLoc m:val="undOvr"/>
                        <m:supHide m:val="on"/>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sub>
                      <m:sup/>
                      <m:e>
                        <m:r>
                          <a:rPr lang="en-US" sz="1200" i="1" kern="1200">
                            <a:solidFill>
                              <a:schemeClr val="tx1"/>
                            </a:solidFill>
                            <a:effectLst/>
                            <a:latin typeface="Cambria Math" panose="02040503050406030204" pitchFamily="18" charset="0"/>
                            <a:ea typeface="+mn-ea"/>
                            <a:cs typeface="+mn-cs"/>
                          </a:rPr>
                          <m:t>𝑃</m:t>
                        </m:r>
                      </m:e>
                    </m:nary>
                  </m:oMath>
                </a14:m>
                <a:r>
                  <a:rPr lang="en-US" sz="1200" kern="1200">
                    <a:solidFill>
                      <a:schemeClr val="tx1"/>
                    </a:solidFill>
                    <a:effectLst/>
                    <a:latin typeface="+mn-lt"/>
                    <a:ea typeface="+mn-ea"/>
                    <a:cs typeface="+mn-cs"/>
                  </a:rPr>
                  <a:t>(F</a:t>
                </a:r>
                <a:r>
                  <a:rPr lang="en-US" sz="1200" kern="1200" baseline="-25000">
                    <a:solidFill>
                      <a:schemeClr val="tx1"/>
                    </a:solidFill>
                    <a:effectLst/>
                    <a:latin typeface="+mn-lt"/>
                    <a:ea typeface="+mn-ea"/>
                    <a:cs typeface="+mn-cs"/>
                  </a:rPr>
                  <a:t>i</a:t>
                </a:r>
                <a:r>
                  <a:rPr lang="en-US" sz="1200" kern="1200">
                    <a:solidFill>
                      <a:schemeClr val="tx1"/>
                    </a:solidFill>
                    <a:effectLst/>
                    <a:latin typeface="+mn-lt"/>
                    <a:ea typeface="+mn-ea"/>
                    <a:cs typeface="+mn-cs"/>
                  </a:rPr>
                  <a:t>| Letter)</a:t>
                </a:r>
              </a:p>
              <a:p>
                <a:r>
                  <a:rPr lang="tr-TR" sz="1200" kern="1200">
                    <a:solidFill>
                      <a:schemeClr val="tx1"/>
                    </a:solidFill>
                    <a:effectLst/>
                    <a:latin typeface="+mn-lt"/>
                    <a:ea typeface="+mn-ea"/>
                    <a:cs typeface="+mn-cs"/>
                  </a:rPr>
                  <a:t>Verilen formülde 16 özellik değerine ait olasılığın çarpılması dolayısıyla hesaplanan çarpım giderek küçülebilir. Bazı durumlarda bilgisayarın reel sayı temsil kapasitesi zorlanarak sıfırdan ayırt edilemeyecek kadar küçük sayılar elde edilebilir. Bu da olasılıkların karşılaştırılmasını imkânsız hale getirebilir. Dolayısıyla aşağıdaki formüle göre olasılıklar üzerinde önce logaritmik bir dönüşüm uygulanıp sonra çarpım yerine toplam hesaplanarak bu önlenebilir.</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P(Letter, F</a:t>
                </a:r>
                <a:r>
                  <a:rPr lang="en-US" sz="1200" kern="1200" baseline="-25000">
                    <a:solidFill>
                      <a:schemeClr val="tx1"/>
                    </a:solidFill>
                    <a:effectLst/>
                    <a:latin typeface="+mn-lt"/>
                    <a:ea typeface="+mn-ea"/>
                    <a:cs typeface="+mn-cs"/>
                  </a:rPr>
                  <a:t>1</a:t>
                </a:r>
                <a:r>
                  <a:rPr lang="en-US" sz="1200" kern="1200">
                    <a:solidFill>
                      <a:schemeClr val="tx1"/>
                    </a:solidFill>
                    <a:effectLst/>
                    <a:latin typeface="+mn-lt"/>
                    <a:ea typeface="+mn-ea"/>
                    <a:cs typeface="+mn-cs"/>
                  </a:rPr>
                  <a:t>, F</a:t>
                </a:r>
                <a:r>
                  <a:rPr lang="en-US" sz="1200" kern="1200" baseline="-25000">
                    <a:solidFill>
                      <a:schemeClr val="tx1"/>
                    </a:solidFill>
                    <a:effectLst/>
                    <a:latin typeface="+mn-lt"/>
                    <a:ea typeface="+mn-ea"/>
                    <a:cs typeface="+mn-cs"/>
                  </a:rPr>
                  <a:t>2</a:t>
                </a:r>
                <a:r>
                  <a:rPr lang="en-US" sz="1200" kern="1200">
                    <a:solidFill>
                      <a:schemeClr val="tx1"/>
                    </a:solidFill>
                    <a:effectLst/>
                    <a:latin typeface="+mn-lt"/>
                    <a:ea typeface="+mn-ea"/>
                    <a:cs typeface="+mn-cs"/>
                  </a:rPr>
                  <a:t>, …, F</a:t>
                </a:r>
                <a:r>
                  <a:rPr lang="en-US" sz="1200" kern="1200" baseline="-25000">
                    <a:solidFill>
                      <a:schemeClr val="tx1"/>
                    </a:solidFill>
                    <a:effectLst/>
                    <a:latin typeface="+mn-lt"/>
                    <a:ea typeface="+mn-ea"/>
                    <a:cs typeface="+mn-cs"/>
                  </a:rPr>
                  <a:t>N</a:t>
                </a:r>
                <a:r>
                  <a:rPr lang="en-US" sz="1200" kern="1200">
                    <a:solidFill>
                      <a:schemeClr val="tx1"/>
                    </a:solidFill>
                    <a:effectLst/>
                    <a:latin typeface="+mn-lt"/>
                    <a:ea typeface="+mn-ea"/>
                    <a:cs typeface="+mn-cs"/>
                  </a:rPr>
                  <a:t>) = log(P(Letter))+</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 </m:t>
                    </m:r>
                    <m:nary>
                      <m:naryPr>
                        <m:chr m:val="∑"/>
                        <m:limLoc m:val="subSup"/>
                        <m:supHide m:val="on"/>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sub>
                      <m:sup/>
                      <m:e>
                        <m:r>
                          <a:rPr lang="en-US" sz="1200" i="1" kern="1200">
                            <a:solidFill>
                              <a:schemeClr val="tx1"/>
                            </a:solidFill>
                            <a:effectLst/>
                            <a:latin typeface="Cambria Math" panose="02040503050406030204" pitchFamily="18" charset="0"/>
                            <a:ea typeface="+mn-ea"/>
                            <a:cs typeface="+mn-cs"/>
                          </a:rPr>
                          <m:t>𝑃</m:t>
                        </m:r>
                      </m:e>
                    </m:nary>
                  </m:oMath>
                </a14:m>
                <a:r>
                  <a:rPr lang="en-US" sz="1200" kern="1200">
                    <a:solidFill>
                      <a:schemeClr val="tx1"/>
                    </a:solidFill>
                    <a:effectLst/>
                    <a:latin typeface="+mn-lt"/>
                    <a:ea typeface="+mn-ea"/>
                    <a:cs typeface="+mn-cs"/>
                  </a:rPr>
                  <a:t>(F</a:t>
                </a:r>
                <a:r>
                  <a:rPr lang="en-US" sz="1200" kern="1200" baseline="-25000">
                    <a:solidFill>
                      <a:schemeClr val="tx1"/>
                    </a:solidFill>
                    <a:effectLst/>
                    <a:latin typeface="+mn-lt"/>
                    <a:ea typeface="+mn-ea"/>
                    <a:cs typeface="+mn-cs"/>
                  </a:rPr>
                  <a:t>i</a:t>
                </a:r>
                <a:r>
                  <a:rPr lang="en-US" sz="1200" kern="1200">
                    <a:solidFill>
                      <a:schemeClr val="tx1"/>
                    </a:solidFill>
                    <a:effectLst/>
                    <a:latin typeface="+mn-lt"/>
                    <a:ea typeface="+mn-ea"/>
                    <a:cs typeface="+mn-cs"/>
                  </a:rPr>
                  <a:t>| Letter)</a:t>
                </a:r>
              </a:p>
              <a:p>
                <a:pPr lvl="1"/>
                <a:r>
                  <a:rPr lang="tr-TR" sz="1200" kern="1200">
                    <a:solidFill>
                      <a:schemeClr val="tx1"/>
                    </a:solidFill>
                    <a:effectLst/>
                    <a:latin typeface="+mn-lt"/>
                    <a:ea typeface="+mn-ea"/>
                    <a:cs typeface="+mn-cs"/>
                  </a:rPr>
                  <a:t>Nihayetinde tüm test örnekleri için tahmin edilen harf sınıfları ile gerçek sınıfları karşılaştırıp geliştirdiğiniz sistemin yüzde başarısını değerlendiriniz.</a:t>
                </a:r>
                <a:endParaRPr lang="en-US" sz="1200" kern="1200">
                  <a:solidFill>
                    <a:schemeClr val="tx1"/>
                  </a:solidFill>
                  <a:effectLst/>
                  <a:latin typeface="+mn-lt"/>
                  <a:ea typeface="+mn-ea"/>
                  <a:cs typeface="+mn-cs"/>
                </a:endParaRPr>
              </a:p>
              <a:p>
                <a:r>
                  <a:rPr lang="tr-TR" sz="1200"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𝑇𝑎</m:t>
                      </m:r>
                      <m:r>
                        <a:rPr lang="en-US" sz="1200" i="1" kern="1200">
                          <a:solidFill>
                            <a:schemeClr val="tx1"/>
                          </a:solidFill>
                          <a:effectLst/>
                          <a:latin typeface="Cambria Math" panose="02040503050406030204" pitchFamily="18" charset="0"/>
                          <a:ea typeface="+mn-ea"/>
                          <a:cs typeface="+mn-cs"/>
                        </a:rPr>
                        <m:t>h</m:t>
                      </m:r>
                      <m:r>
                        <a:rPr lang="en-US" sz="1200" i="1" kern="1200">
                          <a:solidFill>
                            <a:schemeClr val="tx1"/>
                          </a:solidFill>
                          <a:effectLst/>
                          <a:latin typeface="Cambria Math" panose="02040503050406030204" pitchFamily="18" charset="0"/>
                          <a:ea typeface="+mn-ea"/>
                          <a:cs typeface="+mn-cs"/>
                        </a:rPr>
                        <m:t>𝑚𝑖𝑛</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𝜔</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𝐿𝑒𝑡𝑡𝑒𝑟</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func>
                        <m:funcPr>
                          <m:ctrlPr>
                            <a:rPr lang="en-US" sz="1200" i="1" kern="1200">
                              <a:solidFill>
                                <a:schemeClr val="tx1"/>
                              </a:solidFill>
                              <a:effectLst/>
                              <a:latin typeface="Cambria Math" panose="02040503050406030204" pitchFamily="18" charset="0"/>
                              <a:ea typeface="+mn-ea"/>
                              <a:cs typeface="+mn-cs"/>
                            </a:rPr>
                          </m:ctrlPr>
                        </m:funcPr>
                        <m:fName>
                          <m:limLow>
                            <m:limLowPr>
                              <m:ctrlPr>
                                <a:rPr lang="en-US" sz="1200" i="1" kern="1200">
                                  <a:solidFill>
                                    <a:schemeClr val="tx1"/>
                                  </a:solidFill>
                                  <a:effectLst/>
                                  <a:latin typeface="Cambria Math" panose="02040503050406030204" pitchFamily="18" charset="0"/>
                                  <a:ea typeface="+mn-ea"/>
                                  <a:cs typeface="+mn-cs"/>
                                </a:rPr>
                              </m:ctrlPr>
                            </m:limLowPr>
                            <m:e>
                              <m:r>
                                <m:rPr>
                                  <m:sty m:val="p"/>
                                </m:rPr>
                                <a:rPr lang="en-US" sz="1200" kern="1200">
                                  <a:solidFill>
                                    <a:schemeClr val="tx1"/>
                                  </a:solidFill>
                                  <a:effectLst/>
                                  <a:latin typeface="Cambria Math" panose="02040503050406030204" pitchFamily="18" charset="0"/>
                                  <a:ea typeface="+mn-ea"/>
                                  <a:cs typeface="+mn-cs"/>
                                </a:rPr>
                                <m:t>argmax</m:t>
                              </m:r>
                            </m:e>
                            <m:lim>
                              <m:r>
                                <a:rPr lang="en-US" sz="1200" i="1" kern="1200">
                                  <a:solidFill>
                                    <a:schemeClr val="tx1"/>
                                  </a:solidFill>
                                  <a:effectLst/>
                                  <a:latin typeface="Cambria Math" panose="02040503050406030204" pitchFamily="18" charset="0"/>
                                  <a:ea typeface="+mn-ea"/>
                                  <a:cs typeface="+mn-cs"/>
                                </a:rPr>
                                <m:t>𝐿𝑒𝑡𝑡𝑒𝑟</m:t>
                              </m:r>
                            </m:lim>
                          </m:limLow>
                        </m:fName>
                        <m:e>
                          <m:r>
                            <m:rPr>
                              <m:sty m:val="p"/>
                            </m:rPr>
                            <a:rPr lang="en-US" sz="1200" kern="1200">
                              <a:solidFill>
                                <a:schemeClr val="tx1"/>
                              </a:solidFill>
                              <a:effectLst/>
                              <a:latin typeface="Cambria Math" panose="02040503050406030204" pitchFamily="18" charset="0"/>
                              <a:ea typeface="+mn-ea"/>
                              <a:cs typeface="+mn-cs"/>
                            </a:rPr>
                            <m:t>P</m:t>
                          </m:r>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𝐿𝑒𝑡𝑡𝑒𝑟</m:t>
                          </m:r>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F</m:t>
                              </m:r>
                            </m:e>
                            <m:sub>
                              <m:r>
                                <a:rPr lang="en-US" sz="1200" i="1"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F</m:t>
                              </m:r>
                            </m:e>
                            <m:sub>
                              <m:r>
                                <a:rPr lang="en-US" sz="1200" i="1"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 …, </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F</m:t>
                              </m:r>
                            </m:e>
                            <m:sub>
                              <m:r>
                                <a:rPr lang="en-US" sz="1200" i="1" kern="1200">
                                  <a:solidFill>
                                    <a:schemeClr val="tx1"/>
                                  </a:solidFill>
                                  <a:effectLst/>
                                  <a:latin typeface="Cambria Math" panose="02040503050406030204" pitchFamily="18" charset="0"/>
                                  <a:ea typeface="+mn-ea"/>
                                  <a:cs typeface="+mn-cs"/>
                                </a:rPr>
                                <m:t>𝑁</m:t>
                              </m:r>
                            </m:sub>
                          </m:sSub>
                          <m:r>
                            <a:rPr lang="en-US" sz="1200" kern="1200">
                              <a:solidFill>
                                <a:schemeClr val="tx1"/>
                              </a:solidFill>
                              <a:effectLst/>
                              <a:latin typeface="Cambria Math" panose="02040503050406030204" pitchFamily="18" charset="0"/>
                              <a:ea typeface="+mn-ea"/>
                              <a:cs typeface="+mn-cs"/>
                            </a:rPr>
                            <m:t>)</m:t>
                          </m:r>
                        </m:e>
                      </m:func>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𝐵𝑎</m:t>
                      </m:r>
                      <m:r>
                        <a:rPr lang="en-US" sz="1200" i="1" kern="1200">
                          <a:solidFill>
                            <a:schemeClr val="tx1"/>
                          </a:solidFill>
                          <a:effectLst/>
                          <a:latin typeface="Cambria Math" panose="02040503050406030204" pitchFamily="18" charset="0"/>
                          <a:ea typeface="+mn-ea"/>
                          <a:cs typeface="+mn-cs"/>
                        </a:rPr>
                        <m:t>ş</m:t>
                      </m:r>
                      <m:r>
                        <a:rPr lang="en-US" sz="1200" i="1" kern="1200">
                          <a:solidFill>
                            <a:schemeClr val="tx1"/>
                          </a:solidFill>
                          <a:effectLst/>
                          <a:latin typeface="Cambria Math" panose="02040503050406030204" pitchFamily="18" charset="0"/>
                          <a:ea typeface="+mn-ea"/>
                          <a:cs typeface="+mn-cs"/>
                        </a:rPr>
                        <m:t>𝑎𝑟</m:t>
                      </m:r>
                      <m:r>
                        <a:rPr lang="en-US" sz="1200" i="1" kern="1200">
                          <a:solidFill>
                            <a:schemeClr val="tx1"/>
                          </a:solidFill>
                          <a:effectLst/>
                          <a:latin typeface="Cambria Math" panose="02040503050406030204" pitchFamily="18" charset="0"/>
                          <a:ea typeface="+mn-ea"/>
                          <a:cs typeface="+mn-cs"/>
                        </a:rPr>
                        <m:t>ı</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m:t>
                          </m:r>
                        </m:e>
                      </m:d>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nary>
                            <m:naryPr>
                              <m:chr m:val="∑"/>
                              <m:limLoc m:val="undOvr"/>
                              <m:supHide m:val="on"/>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26</m:t>
                              </m:r>
                              <m:r>
                                <a:rPr lang="en-US" sz="1200" i="1" kern="1200">
                                  <a:solidFill>
                                    <a:schemeClr val="tx1"/>
                                  </a:solidFill>
                                  <a:effectLst/>
                                  <a:latin typeface="Cambria Math" panose="02040503050406030204" pitchFamily="18" charset="0"/>
                                  <a:ea typeface="+mn-ea"/>
                                  <a:cs typeface="+mn-cs"/>
                                </a:rPr>
                                <m:t> </m:t>
                              </m:r>
                            </m:sub>
                            <m:sup/>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𝜔</m:t>
                                  </m:r>
                                </m:e>
                              </m:d>
                              <m:r>
                                <a:rPr lang="en-US" sz="1200" i="1" kern="1200">
                                  <a:solidFill>
                                    <a:schemeClr val="tx1"/>
                                  </a:solidFill>
                                  <a:effectLst/>
                                  <a:latin typeface="Cambria Math" panose="02040503050406030204" pitchFamily="18" charset="0"/>
                                  <a:ea typeface="+mn-ea"/>
                                  <a:cs typeface="+mn-cs"/>
                                </a:rPr>
                                <m:t> ö</m:t>
                              </m:r>
                              <m:r>
                                <a:rPr lang="en-US" sz="1200" i="1" kern="1200">
                                  <a:solidFill>
                                    <a:schemeClr val="tx1"/>
                                  </a:solidFill>
                                  <a:effectLst/>
                                  <a:latin typeface="Cambria Math" panose="02040503050406030204" pitchFamily="18" charset="0"/>
                                  <a:ea typeface="+mn-ea"/>
                                  <a:cs typeface="+mn-cs"/>
                                </a:rPr>
                                <m:t>𝑦𝑙𝑒</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𝑘𝑖</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𝑇𝑎</m:t>
                              </m:r>
                              <m:r>
                                <a:rPr lang="en-US" sz="1200" i="1" kern="1200">
                                  <a:solidFill>
                                    <a:schemeClr val="tx1"/>
                                  </a:solidFill>
                                  <a:effectLst/>
                                  <a:latin typeface="Cambria Math" panose="02040503050406030204" pitchFamily="18" charset="0"/>
                                  <a:ea typeface="+mn-ea"/>
                                  <a:cs typeface="+mn-cs"/>
                                </a:rPr>
                                <m:t>h</m:t>
                              </m:r>
                              <m:r>
                                <a:rPr lang="en-US" sz="1200" i="1" kern="1200">
                                  <a:solidFill>
                                    <a:schemeClr val="tx1"/>
                                  </a:solidFill>
                                  <a:effectLst/>
                                  <a:latin typeface="Cambria Math" panose="02040503050406030204" pitchFamily="18" charset="0"/>
                                  <a:ea typeface="+mn-ea"/>
                                  <a:cs typeface="+mn-cs"/>
                                </a:rPr>
                                <m:t>𝑚𝑖𝑛</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𝜔</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𝐿𝑒𝑡𝑡𝑒𝑟</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𝑣𝑒</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𝐿𝑒𝑡𝑡𝑒𝑟</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𝜔</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𝐿𝑒𝑡𝑡𝑒𝑟</m:t>
                                  </m:r>
                                </m:e>
                                <m:sub>
                                  <m:r>
                                    <a:rPr lang="en-US" sz="1200" i="1" kern="1200">
                                      <a:solidFill>
                                        <a:schemeClr val="tx1"/>
                                      </a:solidFill>
                                      <a:effectLst/>
                                      <a:latin typeface="Cambria Math" panose="02040503050406030204" pitchFamily="18" charset="0"/>
                                      <a:ea typeface="+mn-ea"/>
                                      <a:cs typeface="+mn-cs"/>
                                    </a:rPr>
                                    <m:t>𝑖</m:t>
                                  </m:r>
                                </m:sub>
                              </m:sSub>
                            </m:e>
                          </m:nary>
                        </m:num>
                        <m:den>
                          <m:nary>
                            <m:naryPr>
                              <m:chr m:val="∑"/>
                              <m:limLoc m:val="undOvr"/>
                              <m:supHide m:val="on"/>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1</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26</m:t>
                              </m:r>
                            </m:sub>
                            <m:sup/>
                            <m:e>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𝜔</m:t>
                                  </m:r>
                                </m:e>
                              </m:d>
                              <m:r>
                                <a:rPr lang="en-US" sz="1200" i="1" kern="1200">
                                  <a:solidFill>
                                    <a:schemeClr val="tx1"/>
                                  </a:solidFill>
                                  <a:effectLst/>
                                  <a:latin typeface="Cambria Math" panose="02040503050406030204" pitchFamily="18" charset="0"/>
                                  <a:ea typeface="+mn-ea"/>
                                  <a:cs typeface="+mn-cs"/>
                                </a:rPr>
                                <m:t> ö</m:t>
                              </m:r>
                              <m:r>
                                <a:rPr lang="en-US" sz="1200" i="1" kern="1200">
                                  <a:solidFill>
                                    <a:schemeClr val="tx1"/>
                                  </a:solidFill>
                                  <a:effectLst/>
                                  <a:latin typeface="Cambria Math" panose="02040503050406030204" pitchFamily="18" charset="0"/>
                                  <a:ea typeface="+mn-ea"/>
                                  <a:cs typeface="+mn-cs"/>
                                </a:rPr>
                                <m:t>𝑦𝑙𝑒</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𝑘𝑖</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𝐿𝑒𝑡𝑡𝑒𝑟</m:t>
                              </m:r>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𝜔</m:t>
                                  </m:r>
                                </m:e>
                              </m:d>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𝐿𝑒𝑡𝑡𝑒𝑟</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e>
                          </m:nary>
                        </m:den>
                      </m:f>
                    </m:oMath>
                  </m:oMathPara>
                </a14:m>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p:txBody>
          </p:sp>
        </mc:Choice>
        <mc:Fallback xmlns="">
          <p:sp>
            <p:nvSpPr>
              <p:cNvPr id="3" name="Not Yer Tutucusu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tr-TR" sz="1200" smtClean="0"/>
                  <a:t>Genetik algoritma ile bulunan çözüm yalnızca hedef durumun kendisini ifade edecektir.</a:t>
                </a:r>
                <a:r>
                  <a:rPr lang="en-US" sz="1200" smtClean="0"/>
                  <a:t> Problemi genetik algoritma ile çözecek olsaydık şunlar göz</a:t>
                </a:r>
                <a:r>
                  <a:rPr lang="en-US" sz="1200" baseline="0" smtClean="0"/>
                  <a:t> önüne alınmalıdır.</a:t>
                </a:r>
                <a:endParaRPr lang="en-US" sz="120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smtClean="0"/>
              </a:p>
              <a:p>
                <a:r>
                  <a:rPr lang="tr-TR" smtClean="0"/>
                  <a:t>Yerel arama algoritmaları en uygun yolu her adımda yapılabilecek hareketleri değerlendirerek değil probleme çözüm olabilecek bazı temsiller üzerinde arama yaparak bulmaya çalışır. Dolayısıyla, problemin genetik algoritma çözümü için uzunluğu 9</a:t>
                </a:r>
                <a:r>
                  <a:rPr lang="tr-TR" i="0">
                    <a:latin typeface="Cambria Math" panose="02040503050406030204" pitchFamily="18" charset="0"/>
                  </a:rPr>
                  <a:t>×</a:t>
                </a:r>
                <a:r>
                  <a:rPr lang="tr-TR"/>
                  <a:t>9 ile ifade edilmiş olan olası çözümler (kromozomlar) oluşturulacaktır. Bir grup kromozom (popülasyon) içerisindeki herhangi bir kromozomu tasarlarken 9</a:t>
                </a:r>
                <a:r>
                  <a:rPr lang="tr-TR" i="0">
                    <a:latin typeface="Cambria Math" panose="02040503050406030204" pitchFamily="18" charset="0"/>
                  </a:rPr>
                  <a:t>×</a:t>
                </a:r>
                <a:r>
                  <a:rPr lang="tr-TR"/>
                  <a:t>9 uzunluklu [1-9] arası rakamlar başlangıç durumuna göre belirlenmiş bir kalıba uygun olarak seçilmelidir. Örneğin </a:t>
                </a:r>
                <a:r>
                  <a:rPr lang="en-US" smtClean="0"/>
                  <a:t>bir</a:t>
                </a:r>
                <a:r>
                  <a:rPr lang="tr-TR" smtClean="0"/>
                  <a:t> </a:t>
                </a:r>
                <a:r>
                  <a:rPr lang="tr-TR"/>
                  <a:t>Sudoku problemi için bir kromozom başlangıç durumundaki rakamlar sabit tutularak şu genlerle oluşturulabilir</a:t>
                </a:r>
                <a:r>
                  <a:rPr lang="tr-TR" smtClean="0"/>
                  <a:t>.</a:t>
                </a:r>
                <a:r>
                  <a:rPr lang="en-US" smtClean="0"/>
                  <a:t> Koyu renkli rakamlar</a:t>
                </a:r>
                <a:r>
                  <a:rPr lang="en-US" baseline="0" smtClean="0"/>
                  <a:t> başlangıç durumunda verilenleri ifade etmektedir.</a:t>
                </a:r>
              </a:p>
              <a:p>
                <a:endParaRPr lang="en-US"/>
              </a:p>
              <a:p>
                <a:r>
                  <a:rPr lang="tr-TR" b="1"/>
                  <a:t>8 </a:t>
                </a:r>
                <a:r>
                  <a:rPr lang="tr-TR"/>
                  <a:t>7 5 4 </a:t>
                </a:r>
                <a:r>
                  <a:rPr lang="tr-TR" b="1"/>
                  <a:t>2</a:t>
                </a:r>
                <a:r>
                  <a:rPr lang="tr-TR"/>
                  <a:t> 3 </a:t>
                </a:r>
                <a:r>
                  <a:rPr lang="tr-TR" b="1"/>
                  <a:t>9 1 </a:t>
                </a:r>
                <a:r>
                  <a:rPr lang="tr-TR"/>
                  <a:t>6 </a:t>
                </a:r>
                <a:r>
                  <a:rPr lang="tr-TR" b="1"/>
                  <a:t>2 3 4 5 1</a:t>
                </a:r>
                <a:r>
                  <a:rPr lang="tr-TR"/>
                  <a:t> 9 6 8 </a:t>
                </a:r>
                <a:r>
                  <a:rPr lang="tr-TR" b="1"/>
                  <a:t>7 7 1 2 3 8 4 6 5 4</a:t>
                </a:r>
                <a:r>
                  <a:rPr lang="tr-TR"/>
                  <a:t> </a:t>
                </a:r>
                <a:r>
                  <a:rPr lang="tr-TR" b="1"/>
                  <a:t>6 </a:t>
                </a:r>
                <a:r>
                  <a:rPr lang="tr-TR"/>
                  <a:t>7 5 </a:t>
                </a:r>
                <a:r>
                  <a:rPr lang="tr-TR" b="1"/>
                  <a:t>1</a:t>
                </a:r>
                <a:r>
                  <a:rPr lang="tr-TR"/>
                  <a:t> 2 3 </a:t>
                </a:r>
                <a:r>
                  <a:rPr lang="tr-TR" b="1"/>
                  <a:t>3</a:t>
                </a:r>
                <a:r>
                  <a:rPr lang="tr-TR"/>
                  <a:t> 9</a:t>
                </a:r>
                <a:r>
                  <a:rPr lang="tr-TR" b="1"/>
                  <a:t> 5</a:t>
                </a:r>
                <a:r>
                  <a:rPr lang="tr-TR"/>
                  <a:t> </a:t>
                </a:r>
                <a:r>
                  <a:rPr lang="tr-TR" b="1"/>
                  <a:t>1 8 5 4 2 3 7 2 6</a:t>
                </a:r>
                <a:r>
                  <a:rPr lang="tr-TR"/>
                  <a:t> 8</a:t>
                </a:r>
                <a:r>
                  <a:rPr lang="tr-TR" b="1"/>
                  <a:t> 4</a:t>
                </a:r>
                <a:r>
                  <a:rPr lang="tr-TR"/>
                  <a:t> 5 </a:t>
                </a:r>
                <a:r>
                  <a:rPr lang="tr-TR" b="1"/>
                  <a:t>6</a:t>
                </a:r>
                <a:r>
                  <a:rPr lang="tr-TR"/>
                  <a:t> 2 </a:t>
                </a:r>
                <a:r>
                  <a:rPr lang="tr-TR" b="1"/>
                  <a:t>2</a:t>
                </a:r>
                <a:r>
                  <a:rPr lang="tr-TR"/>
                  <a:t> </a:t>
                </a:r>
                <a:r>
                  <a:rPr lang="tr-TR" b="1"/>
                  <a:t>8 </a:t>
                </a:r>
                <a:r>
                  <a:rPr lang="tr-TR"/>
                  <a:t>1</a:t>
                </a:r>
                <a:r>
                  <a:rPr lang="tr-TR" b="1"/>
                  <a:t> </a:t>
                </a:r>
                <a:r>
                  <a:rPr lang="tr-TR"/>
                  <a:t>6 </a:t>
                </a:r>
                <a:r>
                  <a:rPr lang="tr-TR" b="1"/>
                  <a:t>7 6 8 4 2 3 4 3 6</a:t>
                </a:r>
                <a:r>
                  <a:rPr lang="tr-TR"/>
                  <a:t> 7 1 5 8 4 3 </a:t>
                </a:r>
                <a:r>
                  <a:rPr lang="tr-TR" b="1"/>
                  <a:t>1 6 2</a:t>
                </a:r>
                <a:r>
                  <a:rPr lang="tr-TR"/>
                  <a:t> </a:t>
                </a:r>
                <a:r>
                  <a:rPr lang="tr-TR" b="1"/>
                  <a:t>9 8 5 4 2 7 5 3 </a:t>
                </a:r>
                <a:r>
                  <a:rPr lang="tr-TR" b="1" smtClean="0"/>
                  <a:t>7</a:t>
                </a:r>
                <a:endParaRPr lang="en-US" b="1" smtClean="0"/>
              </a:p>
              <a:p>
                <a:endParaRPr lang="en-US"/>
              </a:p>
              <a:p>
                <a:r>
                  <a:rPr lang="tr-TR"/>
                  <a:t>Rasgele oluşturulan bu çözümler problemin kurallarına uygun olmayacaktır. Dolayısıyla bir uygunluk fonksiyonu kullanılarak her bir kromozomun çözüm olarak değeri hesaplanmalıdır. Bu fonksiyonda her bir genin herhangi bir kuralı bozma (veya bozmama) sayısı toplamı üzerinden bir formül geliştirilebilir. Bir sonraki neslin türetilmesinde çaprazlama uygulanırken yine başlangıç durumunun sabit kalmasına çaprazlamanın diğer genler üzerinde çeşitli çaprazlama teknikleri kullanılarak yönetilmesine dikkat edilmelidir. Mutasyonun da düşük olasılıkla değiştirilebilir genler üzerinden yapılması sağlanmalıdır. Hedefe ilk kaçıncı iterasyonda (jenerasyonda) varıldığı algoritmanın başarısını belirleyecektir. Yeterli bir iterasyon sonucunda hala hedefe varılamamışsa en uygun çözüm dönülecektir. </a:t>
                </a:r>
                <a:endParaRPr lang="en-US"/>
              </a:p>
              <a:p>
                <a:endParaRPr lang="en-US"/>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smtClean="0"/>
              </a:p>
              <a:p>
                <a:endParaRPr lang="en-US"/>
              </a:p>
            </p:txBody>
          </p:sp>
        </mc:Fallback>
      </mc:AlternateContent>
      <p:sp>
        <p:nvSpPr>
          <p:cNvPr id="4" name="Slayt Numarası Yer Tutucusu 3"/>
          <p:cNvSpPr>
            <a:spLocks noGrp="1"/>
          </p:cNvSpPr>
          <p:nvPr>
            <p:ph type="sldNum" sz="quarter" idx="10"/>
          </p:nvPr>
        </p:nvSpPr>
        <p:spPr/>
        <p:txBody>
          <a:bodyPr/>
          <a:lstStyle/>
          <a:p>
            <a:fld id="{6DD9FBEC-52EA-4A77-BFC4-8BC0E2431558}" type="slidenum">
              <a:rPr lang="en-US" smtClean="0"/>
              <a:t>74</a:t>
            </a:fld>
            <a:endParaRPr lang="en-US"/>
          </a:p>
        </p:txBody>
      </p:sp>
    </p:spTree>
    <p:extLst>
      <p:ext uri="{BB962C8B-B14F-4D97-AF65-F5344CB8AC3E}">
        <p14:creationId xmlns:p14="http://schemas.microsoft.com/office/powerpoint/2010/main" val="3735487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r>
                  <a:rPr lang="en-US" sz="1200" b="0" i="0" kern="1200" smtClean="0">
                    <a:solidFill>
                      <a:schemeClr val="tx1"/>
                    </a:solidFill>
                    <a:effectLst/>
                    <a:latin typeface="+mn-lt"/>
                    <a:ea typeface="+mn-ea"/>
                    <a:cs typeface="+mn-cs"/>
                  </a:rPr>
                  <a:t>06_Uncertainty and Bayes' rule ders notunun son 2 slaytına bakınız (Ukey'de güncellenmiştir).  Yardımcı dokümanlara bu ödevin ekinden erişebilirsiniz. </a:t>
                </a:r>
              </a:p>
              <a:p>
                <a:r>
                  <a:rPr lang="en-US" sz="1200" b="0" i="0" kern="1200" smtClean="0">
                    <a:solidFill>
                      <a:schemeClr val="tx1"/>
                    </a:solidFill>
                    <a:effectLst/>
                    <a:latin typeface="+mn-lt"/>
                    <a:ea typeface="+mn-ea"/>
                    <a:cs typeface="+mn-cs"/>
                  </a:rPr>
                  <a:t>Ödev teslim raporunuza </a:t>
                </a:r>
              </a:p>
              <a:p>
                <a:r>
                  <a:rPr lang="en-US" sz="1200" b="0" i="0" kern="1200" smtClean="0">
                    <a:solidFill>
                      <a:schemeClr val="tx1"/>
                    </a:solidFill>
                    <a:effectLst/>
                    <a:latin typeface="+mn-lt"/>
                    <a:ea typeface="+mn-ea"/>
                    <a:cs typeface="+mn-cs"/>
                  </a:rPr>
                  <a:t>kodunuzun çıktısını</a:t>
                </a:r>
              </a:p>
              <a:p>
                <a:r>
                  <a:rPr lang="en-US" sz="1200" b="0" i="0" kern="1200" smtClean="0">
                    <a:solidFill>
                      <a:schemeClr val="tx1"/>
                    </a:solidFill>
                    <a:effectLst/>
                    <a:latin typeface="+mn-lt"/>
                    <a:ea typeface="+mn-ea"/>
                    <a:cs typeface="+mn-cs"/>
                  </a:rPr>
                  <a:t>kısaca yöntem, analiz ve yorumlarınızı</a:t>
                </a:r>
              </a:p>
              <a:p>
                <a:r>
                  <a:rPr lang="en-US" sz="1200" b="0" i="0" kern="1200" smtClean="0">
                    <a:solidFill>
                      <a:schemeClr val="tx1"/>
                    </a:solidFill>
                    <a:effectLst/>
                    <a:latin typeface="+mn-lt"/>
                    <a:ea typeface="+mn-ea"/>
                    <a:cs typeface="+mn-cs"/>
                  </a:rPr>
                  <a:t>okunaklı bir şekilde kaynak kodunuzu</a:t>
                </a:r>
              </a:p>
              <a:p>
                <a:r>
                  <a:rPr lang="en-US" sz="1200" b="0" i="0" kern="1200" smtClean="0">
                    <a:solidFill>
                      <a:schemeClr val="tx1"/>
                    </a:solidFill>
                    <a:effectLst/>
                    <a:latin typeface="+mn-lt"/>
                    <a:ea typeface="+mn-ea"/>
                    <a:cs typeface="+mn-cs"/>
                  </a:rPr>
                  <a:t> eklemeniz gerekmektedir.</a:t>
                </a:r>
              </a:p>
              <a:p>
                <a:endParaRPr lang="en-US"/>
              </a:p>
            </p:txBody>
          </p:sp>
        </mc:Choice>
        <mc:Fallback xmlns="">
          <p:sp>
            <p:nvSpPr>
              <p:cNvPr id="3" name="Not Yer Tutucusu 2"/>
              <p:cNvSpPr>
                <a:spLocks noGrp="1"/>
              </p:cNvSpPr>
              <p:nvPr>
                <p:ph type="body" idx="1"/>
              </p:nvPr>
            </p:nvSpPr>
            <p:spPr/>
            <p:txBody>
              <a:bodyPr/>
              <a:lstStyle/>
              <a:p>
                <a:r>
                  <a:rPr lang="tr-TR" smtClean="0"/>
                  <a:t>Problemin A* algoritması ile çözümü için kapalı durumlar listesi (closed list veya visited list) tutan bir çizge arama (graph search) algoritması programlanacaktır. A* algoritmasının en uygun yolu en az hamlede bulabilmesi için anlamlı sezgiler ve bedeller belirlenip bir değerlendirme fonksiyonu türetilecektir. Başlangıç durumundan (initial state) başlanıp her seferinde mevcut konumda gerçekleştirilebilecek tüm olası hareketler değerlendirilerek hedefe ulaşıp ulaşmama koşulu kontrol edilecektir. Bir hamle neticesinde eğer bir kural ihlali ile karşılaşılıyorsa o zaman o hamle için herhangi bir çocuk kenar listesi (fringe) içerisine yerleştirilmeyebilir veya yüksek bir sezgi bedeli kullanılarak düğümün gezilmesinin ertelenmesi sağlanabilir.</a:t>
                </a:r>
                <a:endParaRPr lang="en-US"/>
              </a:p>
              <a:p>
                <a:r>
                  <a:rPr lang="tr-TR"/>
                  <a:t>Yerel arama algoritmaları en uygun yolu her adımda yapılabilecek hareketleri değerlendirerek değil probleme çözüm olabilecek bazı temsiller üzerinde arama yaparak bulmaya çalışır. Dolayısıyla, problemin genetik algoritma çözümü için uzunluğu 9</a:t>
                </a:r>
                <a:r>
                  <a:rPr lang="tr-TR" i="0">
                    <a:latin typeface="Cambria Math" panose="02040503050406030204" pitchFamily="18" charset="0"/>
                  </a:rPr>
                  <a:t>×</a:t>
                </a:r>
                <a:r>
                  <a:rPr lang="tr-TR"/>
                  <a:t>9 ile ifade edilmiş olan olası çözümler (kromozomlar) oluşturulacaktır. Bir grup kromozom (popülasyon) içerisindeki herhangi bir kromozomu tasarlarken 9</a:t>
                </a:r>
                <a:r>
                  <a:rPr lang="tr-TR" i="0">
                    <a:latin typeface="Cambria Math" panose="02040503050406030204" pitchFamily="18" charset="0"/>
                  </a:rPr>
                  <a:t>×</a:t>
                </a:r>
                <a:r>
                  <a:rPr lang="tr-TR"/>
                  <a:t>9 uzunluklu [1-9] arası rakamlar başlangıç durumuna göre belirlenmiş bir kalıba uygun olarak seçilmelidir. Örneğin </a:t>
                </a:r>
                <a:r>
                  <a:rPr lang="en-US" smtClean="0"/>
                  <a:t>bir</a:t>
                </a:r>
                <a:r>
                  <a:rPr lang="tr-TR" smtClean="0"/>
                  <a:t> </a:t>
                </a:r>
                <a:r>
                  <a:rPr lang="tr-TR"/>
                  <a:t>Sudoku problemi için bir kromozom başlangıç durumundaki rakamlar sabit tutularak şu genlerle oluşturulabilir</a:t>
                </a:r>
                <a:r>
                  <a:rPr lang="tr-TR" smtClean="0"/>
                  <a:t>.</a:t>
                </a:r>
                <a:r>
                  <a:rPr lang="en-US" smtClean="0"/>
                  <a:t> Koyu renkli rakamlar</a:t>
                </a:r>
                <a:r>
                  <a:rPr lang="en-US" baseline="0" smtClean="0"/>
                  <a:t> başlangıç durumunda verilenleri ifade etmektedir.</a:t>
                </a:r>
              </a:p>
              <a:p>
                <a:endParaRPr lang="en-US"/>
              </a:p>
              <a:p>
                <a:r>
                  <a:rPr lang="tr-TR" b="1"/>
                  <a:t>8 </a:t>
                </a:r>
                <a:r>
                  <a:rPr lang="tr-TR"/>
                  <a:t>7 5 4 </a:t>
                </a:r>
                <a:r>
                  <a:rPr lang="tr-TR" b="1"/>
                  <a:t>2</a:t>
                </a:r>
                <a:r>
                  <a:rPr lang="tr-TR"/>
                  <a:t> 3 </a:t>
                </a:r>
                <a:r>
                  <a:rPr lang="tr-TR" b="1"/>
                  <a:t>9 1 </a:t>
                </a:r>
                <a:r>
                  <a:rPr lang="tr-TR"/>
                  <a:t>6 </a:t>
                </a:r>
                <a:r>
                  <a:rPr lang="tr-TR" b="1"/>
                  <a:t>2 3 4 5 1</a:t>
                </a:r>
                <a:r>
                  <a:rPr lang="tr-TR"/>
                  <a:t> 9 6 8 </a:t>
                </a:r>
                <a:r>
                  <a:rPr lang="tr-TR" b="1"/>
                  <a:t>7 7 1 2 3 8 4 6 5 4</a:t>
                </a:r>
                <a:r>
                  <a:rPr lang="tr-TR"/>
                  <a:t> </a:t>
                </a:r>
                <a:r>
                  <a:rPr lang="tr-TR" b="1"/>
                  <a:t>6 </a:t>
                </a:r>
                <a:r>
                  <a:rPr lang="tr-TR"/>
                  <a:t>7 5 </a:t>
                </a:r>
                <a:r>
                  <a:rPr lang="tr-TR" b="1"/>
                  <a:t>1</a:t>
                </a:r>
                <a:r>
                  <a:rPr lang="tr-TR"/>
                  <a:t> 2 3 </a:t>
                </a:r>
                <a:r>
                  <a:rPr lang="tr-TR" b="1"/>
                  <a:t>3</a:t>
                </a:r>
                <a:r>
                  <a:rPr lang="tr-TR"/>
                  <a:t> 9</a:t>
                </a:r>
                <a:r>
                  <a:rPr lang="tr-TR" b="1"/>
                  <a:t> 5</a:t>
                </a:r>
                <a:r>
                  <a:rPr lang="tr-TR"/>
                  <a:t> </a:t>
                </a:r>
                <a:r>
                  <a:rPr lang="tr-TR" b="1"/>
                  <a:t>1 8 5 4 2 3 7 2 6</a:t>
                </a:r>
                <a:r>
                  <a:rPr lang="tr-TR"/>
                  <a:t> 8</a:t>
                </a:r>
                <a:r>
                  <a:rPr lang="tr-TR" b="1"/>
                  <a:t> 4</a:t>
                </a:r>
                <a:r>
                  <a:rPr lang="tr-TR"/>
                  <a:t> 5 </a:t>
                </a:r>
                <a:r>
                  <a:rPr lang="tr-TR" b="1"/>
                  <a:t>6</a:t>
                </a:r>
                <a:r>
                  <a:rPr lang="tr-TR"/>
                  <a:t> 2 </a:t>
                </a:r>
                <a:r>
                  <a:rPr lang="tr-TR" b="1"/>
                  <a:t>2</a:t>
                </a:r>
                <a:r>
                  <a:rPr lang="tr-TR"/>
                  <a:t> </a:t>
                </a:r>
                <a:r>
                  <a:rPr lang="tr-TR" b="1"/>
                  <a:t>8 </a:t>
                </a:r>
                <a:r>
                  <a:rPr lang="tr-TR"/>
                  <a:t>1</a:t>
                </a:r>
                <a:r>
                  <a:rPr lang="tr-TR" b="1"/>
                  <a:t> </a:t>
                </a:r>
                <a:r>
                  <a:rPr lang="tr-TR"/>
                  <a:t>6 </a:t>
                </a:r>
                <a:r>
                  <a:rPr lang="tr-TR" b="1"/>
                  <a:t>7 6 8 4 2 3 4 3 6</a:t>
                </a:r>
                <a:r>
                  <a:rPr lang="tr-TR"/>
                  <a:t> 7 1 5 8 4 3 </a:t>
                </a:r>
                <a:r>
                  <a:rPr lang="tr-TR" b="1"/>
                  <a:t>1 6 2</a:t>
                </a:r>
                <a:r>
                  <a:rPr lang="tr-TR"/>
                  <a:t> </a:t>
                </a:r>
                <a:r>
                  <a:rPr lang="tr-TR" b="1"/>
                  <a:t>9 8 5 4 2 7 5 3 </a:t>
                </a:r>
                <a:r>
                  <a:rPr lang="tr-TR" b="1" smtClean="0"/>
                  <a:t>7</a:t>
                </a:r>
                <a:endParaRPr lang="en-US" b="1" smtClean="0"/>
              </a:p>
              <a:p>
                <a:endParaRPr lang="en-US"/>
              </a:p>
              <a:p>
                <a:r>
                  <a:rPr lang="tr-TR"/>
                  <a:t>Rasgele oluşturulan bu çözümler problemin kurallarına uygun olmayacaktır. Dolayısıyla bir uygunluk fonksiyonu kullanılarak her bir kromozomun çözüm olarak değeri hesaplanmalıdır. Bu fonksiyonda her bir genin herhangi bir kuralı bozma (veya bozmama) sayısı toplamı üzerinden bir formül geliştirilebilir. Bir sonraki neslin türetilmesinde çaprazlama uygulanırken yine başlangıç durumunun sabit kalmasına çaprazlamanın diğer genler üzerinde çeşitli çaprazlama teknikleri kullanılarak yönetilmesine dikkat edilmelidir. Mutasyonun da düşük olasılıkla değiştirilebilir genler üzerinden yapılması sağlanmalıdır. Hedefe ilk kaçıncı iterasyonda (jenerasyonda) varıldığı algoritmanın başarısını belirleyecektir. Yeterli bir iterasyon sonucunda hala hedefe varılamamışsa en uygun çözüm dönülecektir. </a:t>
                </a:r>
                <a:endParaRPr lang="en-US"/>
              </a:p>
              <a:p>
                <a:endParaRPr lang="en-US"/>
              </a:p>
            </p:txBody>
          </p:sp>
        </mc:Fallback>
      </mc:AlternateContent>
      <p:sp>
        <p:nvSpPr>
          <p:cNvPr id="4" name="Slayt Numarası Yer Tutucusu 3"/>
          <p:cNvSpPr>
            <a:spLocks noGrp="1"/>
          </p:cNvSpPr>
          <p:nvPr>
            <p:ph type="sldNum" sz="quarter" idx="10"/>
          </p:nvPr>
        </p:nvSpPr>
        <p:spPr/>
        <p:txBody>
          <a:bodyPr/>
          <a:lstStyle/>
          <a:p>
            <a:fld id="{6DD9FBEC-52EA-4A77-BFC4-8BC0E2431558}" type="slidenum">
              <a:rPr lang="en-US" smtClean="0"/>
              <a:t>75</a:t>
            </a:fld>
            <a:endParaRPr lang="en-US"/>
          </a:p>
        </p:txBody>
      </p:sp>
    </p:spTree>
    <p:extLst>
      <p:ext uri="{BB962C8B-B14F-4D97-AF65-F5344CB8AC3E}">
        <p14:creationId xmlns:p14="http://schemas.microsoft.com/office/powerpoint/2010/main" val="374580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smtClean="0"/>
          </a:p>
        </p:txBody>
      </p:sp>
      <p:sp>
        <p:nvSpPr>
          <p:cNvPr id="4" name="Slayt Numarası Yer Tutucusu 3"/>
          <p:cNvSpPr>
            <a:spLocks noGrp="1"/>
          </p:cNvSpPr>
          <p:nvPr>
            <p:ph type="sldNum" sz="quarter" idx="10"/>
          </p:nvPr>
        </p:nvSpPr>
        <p:spPr/>
        <p:txBody>
          <a:bodyPr/>
          <a:lstStyle/>
          <a:p>
            <a:fld id="{E9CA1F4F-192E-4FF6-8D6E-43A2D1E3AFCA}" type="slidenum">
              <a:rPr lang="tr-TR" smtClean="0"/>
              <a:t>7</a:t>
            </a:fld>
            <a:endParaRPr lang="tr-TR"/>
          </a:p>
        </p:txBody>
      </p:sp>
    </p:spTree>
    <p:extLst>
      <p:ext uri="{BB962C8B-B14F-4D97-AF65-F5344CB8AC3E}">
        <p14:creationId xmlns:p14="http://schemas.microsoft.com/office/powerpoint/2010/main" val="2873497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25</a:t>
            </a:fld>
            <a:endParaRPr lang="tr-TR"/>
          </a:p>
        </p:txBody>
      </p:sp>
    </p:spTree>
    <p:extLst>
      <p:ext uri="{BB962C8B-B14F-4D97-AF65-F5344CB8AC3E}">
        <p14:creationId xmlns:p14="http://schemas.microsoft.com/office/powerpoint/2010/main" val="1189237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31</a:t>
            </a:fld>
            <a:endParaRPr lang="tr-TR"/>
          </a:p>
        </p:txBody>
      </p:sp>
    </p:spTree>
    <p:extLst>
      <p:ext uri="{BB962C8B-B14F-4D97-AF65-F5344CB8AC3E}">
        <p14:creationId xmlns:p14="http://schemas.microsoft.com/office/powerpoint/2010/main" val="342388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32</a:t>
            </a:fld>
            <a:endParaRPr lang="tr-TR"/>
          </a:p>
        </p:txBody>
      </p:sp>
    </p:spTree>
    <p:extLst>
      <p:ext uri="{BB962C8B-B14F-4D97-AF65-F5344CB8AC3E}">
        <p14:creationId xmlns:p14="http://schemas.microsoft.com/office/powerpoint/2010/main" val="3423883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As we extend each path to a new state account for the next observation,</a:t>
            </a:r>
          </a:p>
          <a:p>
            <a:r>
              <a:rPr lang="en-US" sz="1200" b="0" i="0" u="none" strike="noStrike" kern="1200" baseline="0" dirty="0" smtClean="0">
                <a:solidFill>
                  <a:schemeClr val="tx1"/>
                </a:solidFill>
                <a:latin typeface="+mn-lt"/>
                <a:ea typeface="+mn-ea"/>
                <a:cs typeface="+mn-cs"/>
              </a:rPr>
              <a:t>we keep a </a:t>
            </a:r>
            <a:r>
              <a:rPr lang="en-US" sz="1200" b="0" i="0" u="none" strike="noStrike" kern="1200" baseline="0" dirty="0" err="1" smtClean="0">
                <a:solidFill>
                  <a:schemeClr val="tx1"/>
                </a:solidFill>
                <a:latin typeface="+mn-lt"/>
                <a:ea typeface="+mn-ea"/>
                <a:cs typeface="+mn-cs"/>
              </a:rPr>
              <a:t>backpointer</a:t>
            </a:r>
            <a:r>
              <a:rPr lang="en-US" sz="1200" b="0" i="0" u="none" strike="noStrike" kern="1200" baseline="0" dirty="0" smtClean="0">
                <a:solidFill>
                  <a:schemeClr val="tx1"/>
                </a:solidFill>
                <a:latin typeface="+mn-lt"/>
                <a:ea typeface="+mn-ea"/>
                <a:cs typeface="+mn-cs"/>
              </a:rPr>
              <a:t> (shown with broken lines) to the best path that led us to this state.</a:t>
            </a:r>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44</a:t>
            </a:fld>
            <a:endParaRPr lang="tr-TR"/>
          </a:p>
        </p:txBody>
      </p:sp>
    </p:spTree>
    <p:extLst>
      <p:ext uri="{BB962C8B-B14F-4D97-AF65-F5344CB8AC3E}">
        <p14:creationId xmlns:p14="http://schemas.microsoft.com/office/powerpoint/2010/main" val="368929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47</a:t>
            </a:fld>
            <a:endParaRPr lang="tr-TR"/>
          </a:p>
        </p:txBody>
      </p:sp>
    </p:spTree>
    <p:extLst>
      <p:ext uri="{BB962C8B-B14F-4D97-AF65-F5344CB8AC3E}">
        <p14:creationId xmlns:p14="http://schemas.microsoft.com/office/powerpoint/2010/main" val="4025879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E9CA1F4F-192E-4FF6-8D6E-43A2D1E3AFCA}" type="slidenum">
              <a:rPr lang="tr-TR" smtClean="0"/>
              <a:t>54</a:t>
            </a:fld>
            <a:endParaRPr lang="tr-TR"/>
          </a:p>
        </p:txBody>
      </p:sp>
    </p:spTree>
    <p:extLst>
      <p:ext uri="{BB962C8B-B14F-4D97-AF65-F5344CB8AC3E}">
        <p14:creationId xmlns:p14="http://schemas.microsoft.com/office/powerpoint/2010/main" val="349438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6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5.12.2024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5.12.2024</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11.wdp"/></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1.wdp"/></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microsoft.com/office/2007/relationships/hdphoto" Target="../media/hdphoto12.wdp"/></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1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5.wdp"/></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6.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Layout" Target="../slideLayouts/slideLayout2.xml"/><Relationship Id="rId4" Type="http://schemas.microsoft.com/office/2007/relationships/hdphoto" Target="../media/hdphoto17.wdp"/></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7" Type="http://schemas.microsoft.com/office/2007/relationships/hdphoto" Target="../media/hdphoto18.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4" Type="http://schemas.microsoft.com/office/2007/relationships/hdphoto" Target="../media/hdphoto19.wdp"/></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0.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21.wdp"/></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22.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23.wdp"/></Relationships>
</file>

<file path=ppt/slides/_rels/slide67.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25.wd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9" y="-20955"/>
            <a:ext cx="9144000" cy="3764280"/>
          </a:xfrm>
          <a:prstGeom prst="rect">
            <a:avLst/>
          </a:prstGeom>
        </p:spPr>
      </p:pic>
      <p:sp>
        <p:nvSpPr>
          <p:cNvPr id="2" name="Başlık 1"/>
          <p:cNvSpPr>
            <a:spLocks noGrp="1"/>
          </p:cNvSpPr>
          <p:nvPr>
            <p:ph type="ctrTitle"/>
          </p:nvPr>
        </p:nvSpPr>
        <p:spPr>
          <a:xfrm>
            <a:off x="1600783" y="4650896"/>
            <a:ext cx="3043225" cy="1470025"/>
          </a:xfrm>
        </p:spPr>
        <p:txBody>
          <a:bodyPr>
            <a:normAutofit fontScale="90000"/>
          </a:bodyPr>
          <a:lstStyle/>
          <a:p>
            <a:pPr algn="r"/>
            <a:r>
              <a:rPr lang="tr-TR" sz="3600" smtClean="0">
                <a:solidFill>
                  <a:schemeClr val="tx1">
                    <a:lumMod val="65000"/>
                    <a:lumOff val="35000"/>
                  </a:schemeClr>
                </a:solidFill>
              </a:rPr>
              <a:t>BM</a:t>
            </a:r>
            <a:r>
              <a:rPr lang="en-US" sz="3600" smtClean="0">
                <a:solidFill>
                  <a:schemeClr val="tx1">
                    <a:lumMod val="65000"/>
                    <a:lumOff val="35000"/>
                  </a:schemeClr>
                </a:solidFill>
              </a:rPr>
              <a:t>B3015</a:t>
            </a:r>
            <a:r>
              <a:rPr lang="tr-TR" sz="3600" smtClean="0">
                <a:solidFill>
                  <a:schemeClr val="tx1">
                    <a:lumMod val="65000"/>
                    <a:lumOff val="35000"/>
                  </a:schemeClr>
                </a:solidFill>
              </a:rPr>
              <a:t> </a:t>
            </a:r>
            <a:r>
              <a:rPr lang="tr-TR" sz="3600" dirty="0">
                <a:solidFill>
                  <a:schemeClr val="tx1">
                    <a:lumMod val="65000"/>
                    <a:lumOff val="35000"/>
                  </a:schemeClr>
                </a:solidFill>
              </a:rPr>
              <a:t/>
            </a:r>
            <a:br>
              <a:rPr lang="tr-TR" sz="3600" dirty="0">
                <a:solidFill>
                  <a:schemeClr val="tx1">
                    <a:lumMod val="65000"/>
                    <a:lumOff val="35000"/>
                  </a:schemeClr>
                </a:solidFill>
              </a:rPr>
            </a:br>
            <a:r>
              <a:rPr lang="tr-TR" sz="3600">
                <a:solidFill>
                  <a:schemeClr val="tx1">
                    <a:lumMod val="65000"/>
                    <a:lumOff val="35000"/>
                  </a:schemeClr>
                </a:solidFill>
              </a:rPr>
              <a:t>ARTIFICIAL </a:t>
            </a:r>
            <a:r>
              <a:rPr lang="tr-TR" sz="3600" smtClean="0">
                <a:solidFill>
                  <a:schemeClr val="tx1">
                    <a:lumMod val="65000"/>
                    <a:lumOff val="35000"/>
                  </a:schemeClr>
                </a:solidFill>
              </a:rPr>
              <a:t>INTELLIGENCE</a:t>
            </a:r>
            <a:endParaRPr lang="tr-TR" sz="3600" dirty="0">
              <a:solidFill>
                <a:schemeClr val="tx1">
                  <a:lumMod val="65000"/>
                  <a:lumOff val="35000"/>
                </a:schemeClr>
              </a:solidFill>
            </a:endParaRPr>
          </a:p>
        </p:txBody>
      </p:sp>
      <p:sp>
        <p:nvSpPr>
          <p:cNvPr id="3" name="Alt Başlık 2"/>
          <p:cNvSpPr>
            <a:spLocks noGrp="1"/>
          </p:cNvSpPr>
          <p:nvPr>
            <p:ph type="subTitle" idx="1"/>
          </p:nvPr>
        </p:nvSpPr>
        <p:spPr>
          <a:xfrm>
            <a:off x="4932040" y="4869159"/>
            <a:ext cx="4032448" cy="1251761"/>
          </a:xfrm>
        </p:spPr>
        <p:txBody>
          <a:bodyPr>
            <a:normAutofit fontScale="92500" lnSpcReduction="10000"/>
          </a:bodyPr>
          <a:lstStyle/>
          <a:p>
            <a:pPr algn="l"/>
            <a:r>
              <a:rPr lang="tr-TR" sz="2800"/>
              <a:t>TEMPORAL PROBABILISTIC REASONING </a:t>
            </a:r>
            <a:r>
              <a:rPr lang="en-US" sz="2800"/>
              <a:t>&amp;</a:t>
            </a:r>
            <a:endParaRPr lang="tr-TR" sz="2800"/>
          </a:p>
          <a:p>
            <a:pPr algn="l"/>
            <a:r>
              <a:rPr lang="tr-TR" sz="2800"/>
              <a:t>HIDDEN MARKOV MODELS</a:t>
            </a:r>
            <a:endParaRPr lang="tr-TR" sz="2800" dirty="0"/>
          </a:p>
        </p:txBody>
      </p:sp>
      <p:pic>
        <p:nvPicPr>
          <p:cNvPr id="1026" name="Picture 2" descr="http://www.uludag.edu.tr/uploads/5/menu_resimler/logojpeg.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9512" y="4688189"/>
            <a:ext cx="1296144" cy="129614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Düz Bağlayıcı 7"/>
          <p:cNvCxnSpPr/>
          <p:nvPr/>
        </p:nvCxnSpPr>
        <p:spPr>
          <a:xfrm>
            <a:off x="4860032" y="4449804"/>
            <a:ext cx="0" cy="1671117"/>
          </a:xfrm>
          <a:prstGeom prst="line">
            <a:avLst/>
          </a:prstGeom>
          <a:ln w="28575">
            <a:solidFill>
              <a:schemeClr val="accent5">
                <a:lumMod val="50000"/>
              </a:schemeClr>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26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Formal</a:t>
            </a:r>
            <a:r>
              <a:rPr lang="tr-TR" dirty="0" smtClean="0"/>
              <a:t> Definition of a </a:t>
            </a:r>
            <a:r>
              <a:rPr lang="tr-TR" dirty="0" err="1" smtClean="0"/>
              <a:t>Markov</a:t>
            </a:r>
            <a:r>
              <a:rPr lang="tr-TR" dirty="0" smtClean="0"/>
              <a:t> </a:t>
            </a:r>
            <a:r>
              <a:rPr lang="tr-TR" dirty="0" err="1" smtClean="0"/>
              <a:t>Chain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a:bodyPr>
              <a:lstStyle/>
              <a:p>
                <a:r>
                  <a:rPr lang="en-US" b="1" dirty="0" smtClean="0"/>
                  <a:t>Q</a:t>
                </a:r>
                <a:r>
                  <a:rPr lang="en-US" dirty="0" smtClean="0"/>
                  <a:t> = q</a:t>
                </a:r>
                <a:r>
                  <a:rPr lang="en-US" baseline="-25000" dirty="0" smtClean="0"/>
                  <a:t>1</a:t>
                </a:r>
                <a:r>
                  <a:rPr lang="en-US" dirty="0" smtClean="0"/>
                  <a:t>q</a:t>
                </a:r>
                <a:r>
                  <a:rPr lang="en-US" baseline="-25000" dirty="0"/>
                  <a:t>2</a:t>
                </a:r>
                <a:r>
                  <a:rPr lang="tr-TR" dirty="0" smtClean="0"/>
                  <a:t>…</a:t>
                </a:r>
                <a:r>
                  <a:rPr lang="en-US" dirty="0" smtClean="0"/>
                  <a:t>q</a:t>
                </a:r>
                <a:r>
                  <a:rPr lang="tr-TR" baseline="-25000" dirty="0" smtClean="0"/>
                  <a:t>n</a:t>
                </a:r>
                <a:r>
                  <a:rPr lang="en-US" dirty="0" smtClean="0"/>
                  <a:t> </a:t>
                </a:r>
                <a:r>
                  <a:rPr lang="en-US" dirty="0"/>
                  <a:t>a set of </a:t>
                </a:r>
                <a:r>
                  <a:rPr lang="tr-TR" dirty="0" smtClean="0"/>
                  <a:t>n</a:t>
                </a:r>
                <a:r>
                  <a:rPr lang="en-US" dirty="0" smtClean="0"/>
                  <a:t> </a:t>
                </a:r>
                <a:r>
                  <a:rPr lang="en-US" dirty="0"/>
                  <a:t>states</a:t>
                </a:r>
              </a:p>
              <a:p>
                <a:r>
                  <a:rPr lang="tr-TR" b="1" dirty="0"/>
                  <a:t>A</a:t>
                </a:r>
                <a:r>
                  <a:rPr lang="tr-TR" dirty="0"/>
                  <a:t> = a</a:t>
                </a:r>
                <a:r>
                  <a:rPr lang="tr-TR" baseline="-25000" dirty="0"/>
                  <a:t>01</a:t>
                </a:r>
                <a:r>
                  <a:rPr lang="tr-TR" dirty="0"/>
                  <a:t>a</a:t>
                </a:r>
                <a:r>
                  <a:rPr lang="tr-TR" baseline="-25000" dirty="0"/>
                  <a:t>02</a:t>
                </a:r>
                <a:r>
                  <a:rPr lang="tr-TR" dirty="0"/>
                  <a:t> …</a:t>
                </a:r>
                <a:r>
                  <a:rPr lang="tr-TR" dirty="0" smtClean="0"/>
                  <a:t>a</a:t>
                </a:r>
                <a:r>
                  <a:rPr lang="tr-TR" baseline="-25000" dirty="0" smtClean="0"/>
                  <a:t>0n</a:t>
                </a:r>
                <a:r>
                  <a:rPr lang="tr-TR" dirty="0" smtClean="0"/>
                  <a:t>…a</a:t>
                </a:r>
                <a:r>
                  <a:rPr lang="tr-TR" baseline="-25000" dirty="0" smtClean="0"/>
                  <a:t>n1</a:t>
                </a:r>
                <a:r>
                  <a:rPr lang="tr-TR" dirty="0" smtClean="0"/>
                  <a:t>…</a:t>
                </a:r>
                <a:r>
                  <a:rPr lang="tr-TR" dirty="0" err="1" smtClean="0"/>
                  <a:t>a</a:t>
                </a:r>
                <a:r>
                  <a:rPr lang="tr-TR" baseline="-25000" dirty="0" err="1" smtClean="0"/>
                  <a:t>nn</a:t>
                </a:r>
                <a:endParaRPr lang="tr-TR" dirty="0" smtClean="0"/>
              </a:p>
              <a:p>
                <a:pPr lvl="1"/>
                <a:r>
                  <a:rPr lang="tr-TR" dirty="0" smtClean="0"/>
                  <a:t>a </a:t>
                </a:r>
                <a:r>
                  <a:rPr lang="tr-TR" dirty="0" err="1"/>
                  <a:t>transition</a:t>
                </a:r>
                <a:r>
                  <a:rPr lang="tr-TR" dirty="0"/>
                  <a:t> </a:t>
                </a:r>
                <a:r>
                  <a:rPr lang="tr-TR" dirty="0" err="1"/>
                  <a:t>probability</a:t>
                </a:r>
                <a:r>
                  <a:rPr lang="tr-TR" dirty="0"/>
                  <a:t> </a:t>
                </a:r>
                <a:r>
                  <a:rPr lang="tr-TR" dirty="0" err="1"/>
                  <a:t>matrix</a:t>
                </a:r>
                <a:r>
                  <a:rPr lang="tr-TR" dirty="0"/>
                  <a:t> </a:t>
                </a:r>
                <a:endParaRPr lang="tr-TR" dirty="0" smtClean="0"/>
              </a:p>
              <a:p>
                <a:pPr lvl="1"/>
                <a:r>
                  <a:rPr lang="tr-TR" dirty="0" err="1" smtClean="0"/>
                  <a:t>each</a:t>
                </a:r>
                <a:r>
                  <a:rPr lang="tr-TR" dirty="0" smtClean="0"/>
                  <a:t> </a:t>
                </a:r>
                <a:r>
                  <a:rPr lang="tr-TR" dirty="0" err="1"/>
                  <a:t>a</a:t>
                </a:r>
                <a:r>
                  <a:rPr lang="tr-TR" baseline="-25000" dirty="0" err="1"/>
                  <a:t>i</a:t>
                </a:r>
                <a:r>
                  <a:rPr lang="tr-TR" baseline="-25000" dirty="0"/>
                  <a:t> j </a:t>
                </a:r>
                <a:r>
                  <a:rPr lang="tr-TR" dirty="0" err="1" smtClean="0"/>
                  <a:t>representing</a:t>
                </a:r>
                <a:r>
                  <a:rPr lang="tr-TR" dirty="0" smtClean="0"/>
                  <a:t> </a:t>
                </a:r>
                <a:r>
                  <a:rPr lang="en-US" dirty="0" smtClean="0"/>
                  <a:t>the </a:t>
                </a:r>
                <a:r>
                  <a:rPr lang="en-US" dirty="0"/>
                  <a:t>probability of moving from state </a:t>
                </a:r>
                <a:r>
                  <a:rPr lang="en-US" dirty="0" err="1" smtClean="0"/>
                  <a:t>i</a:t>
                </a:r>
                <a:r>
                  <a:rPr lang="tr-TR" dirty="0"/>
                  <a:t> </a:t>
                </a:r>
                <a:r>
                  <a:rPr lang="tr-TR" dirty="0" err="1" smtClean="0"/>
                  <a:t>to</a:t>
                </a:r>
                <a:r>
                  <a:rPr lang="tr-TR" dirty="0" smtClean="0"/>
                  <a:t> </a:t>
                </a:r>
                <a:r>
                  <a:rPr lang="tr-TR" dirty="0" err="1"/>
                  <a:t>state</a:t>
                </a:r>
                <a:r>
                  <a:rPr lang="tr-TR" dirty="0"/>
                  <a:t> j, </a:t>
                </a:r>
                <a:r>
                  <a:rPr lang="tr-TR" dirty="0" err="1" smtClean="0"/>
                  <a:t>such</a:t>
                </a:r>
                <a:r>
                  <a:rPr lang="tr-TR" dirty="0" smtClean="0"/>
                  <a:t> </a:t>
                </a:r>
                <a:r>
                  <a:rPr lang="tr-TR" dirty="0" err="1" smtClean="0"/>
                  <a:t>that</a:t>
                </a:r>
                <a:r>
                  <a:rPr lang="tr-TR" dirty="0" smtClean="0"/>
                  <a:t> </a:t>
                </a:r>
                <a14:m>
                  <m:oMath xmlns:m="http://schemas.openxmlformats.org/officeDocument/2006/math">
                    <m:nary>
                      <m:naryPr>
                        <m:chr m:val="∑"/>
                        <m:limLoc m:val="subSup"/>
                        <m:ctrlPr>
                          <a:rPr lang="tr-TR" i="1" dirty="0" smtClean="0">
                            <a:latin typeface="Cambria Math" panose="02040503050406030204" pitchFamily="18" charset="0"/>
                          </a:rPr>
                        </m:ctrlPr>
                      </m:naryPr>
                      <m:sub>
                        <m:r>
                          <m:rPr>
                            <m:brk m:alnAt="25"/>
                          </m:rPr>
                          <a:rPr lang="tr-TR" b="0" i="1" dirty="0" smtClean="0">
                            <a:latin typeface="Cambria Math"/>
                          </a:rPr>
                          <m:t>𝑗</m:t>
                        </m:r>
                        <m:r>
                          <a:rPr lang="tr-TR" b="0" i="1" dirty="0" smtClean="0">
                            <a:latin typeface="Cambria Math"/>
                          </a:rPr>
                          <m:t>=1</m:t>
                        </m:r>
                      </m:sub>
                      <m:sup>
                        <m:r>
                          <a:rPr lang="tr-TR" b="0" i="1" dirty="0" smtClean="0">
                            <a:latin typeface="Cambria Math"/>
                          </a:rPr>
                          <m:t>𝑛</m:t>
                        </m:r>
                      </m:sup>
                      <m:e>
                        <m:r>
                          <a:rPr lang="tr-TR" b="0" i="1" dirty="0" smtClean="0">
                            <a:latin typeface="Cambria Math"/>
                          </a:rPr>
                          <m:t>𝑎</m:t>
                        </m:r>
                        <m:r>
                          <a:rPr lang="tr-TR" b="0" i="1" baseline="-25000" dirty="0" smtClean="0">
                            <a:latin typeface="Cambria Math"/>
                          </a:rPr>
                          <m:t>𝑖𝑗</m:t>
                        </m:r>
                      </m:e>
                    </m:nary>
                    <m:r>
                      <a:rPr lang="tr-TR" b="0" i="1" dirty="0" smtClean="0">
                        <a:latin typeface="Cambria Math"/>
                      </a:rPr>
                      <m:t>=1 </m:t>
                    </m:r>
                    <m:r>
                      <a:rPr lang="tr-TR" b="0" i="1" dirty="0" smtClean="0">
                        <a:latin typeface="Cambria Math"/>
                        <a:ea typeface="Cambria Math"/>
                      </a:rPr>
                      <m:t>∀</m:t>
                    </m:r>
                    <m:r>
                      <a:rPr lang="tr-TR" b="0" i="1" dirty="0" smtClean="0">
                        <a:latin typeface="Cambria Math"/>
                        <a:ea typeface="Cambria Math"/>
                      </a:rPr>
                      <m:t>𝑖</m:t>
                    </m:r>
                  </m:oMath>
                </a14:m>
                <a:endParaRPr lang="it-IT" dirty="0"/>
              </a:p>
              <a:p>
                <a:r>
                  <a:rPr lang="en-US" dirty="0" smtClean="0"/>
                  <a:t>q</a:t>
                </a:r>
                <a:r>
                  <a:rPr lang="en-US" baseline="-25000" dirty="0" smtClean="0"/>
                  <a:t>0</a:t>
                </a:r>
                <a:r>
                  <a:rPr lang="tr-TR" baseline="-25000" dirty="0" smtClean="0"/>
                  <a:t>, </a:t>
                </a:r>
                <a:r>
                  <a:rPr lang="en-US" dirty="0" err="1" smtClean="0"/>
                  <a:t>q</a:t>
                </a:r>
                <a:r>
                  <a:rPr lang="en-US" baseline="-25000" dirty="0" err="1" smtClean="0"/>
                  <a:t>F</a:t>
                </a:r>
                <a:r>
                  <a:rPr lang="en-US" dirty="0" smtClean="0"/>
                  <a:t> </a:t>
                </a:r>
                <a:endParaRPr lang="tr-TR" dirty="0" smtClean="0"/>
              </a:p>
              <a:p>
                <a:pPr lvl="1"/>
                <a:r>
                  <a:rPr lang="en-US" dirty="0" smtClean="0"/>
                  <a:t>a </a:t>
                </a:r>
                <a:r>
                  <a:rPr lang="en-US" dirty="0"/>
                  <a:t>special start state and </a:t>
                </a:r>
                <a:r>
                  <a:rPr lang="en-US" dirty="0" smtClean="0"/>
                  <a:t>final </a:t>
                </a:r>
                <a:r>
                  <a:rPr lang="en-US" dirty="0"/>
                  <a:t>state that </a:t>
                </a:r>
                <a:r>
                  <a:rPr lang="en-US" dirty="0" smtClean="0"/>
                  <a:t>are</a:t>
                </a:r>
                <a:r>
                  <a:rPr lang="tr-TR" dirty="0" smtClean="0"/>
                  <a:t> not </a:t>
                </a:r>
                <a:r>
                  <a:rPr lang="tr-TR" dirty="0" err="1"/>
                  <a:t>associated</a:t>
                </a:r>
                <a:r>
                  <a:rPr lang="tr-TR" dirty="0"/>
                  <a:t> </a:t>
                </a:r>
                <a:r>
                  <a:rPr lang="tr-TR" dirty="0" err="1"/>
                  <a:t>with</a:t>
                </a:r>
                <a:r>
                  <a:rPr lang="tr-TR" dirty="0"/>
                  <a:t> </a:t>
                </a:r>
                <a:r>
                  <a:rPr lang="tr-TR" dirty="0" err="1"/>
                  <a:t>observations</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4"/>
                <a:stretch>
                  <a:fillRect l="-1630" t="-1752"/>
                </a:stretch>
              </a:blipFill>
            </p:spPr>
            <p:txBody>
              <a:bodyPr/>
              <a:lstStyle/>
              <a:p>
                <a:r>
                  <a:rPr lang="tr-TR">
                    <a:noFill/>
                  </a:rPr>
                  <a:t> </a:t>
                </a:r>
              </a:p>
            </p:txBody>
          </p:sp>
        </mc:Fallback>
      </mc:AlternateContent>
    </p:spTree>
    <p:extLst>
      <p:ext uri="{BB962C8B-B14F-4D97-AF65-F5344CB8AC3E}">
        <p14:creationId xmlns:p14="http://schemas.microsoft.com/office/powerpoint/2010/main" val="2834218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Alternative</a:t>
            </a:r>
            <a:r>
              <a:rPr lang="tr-TR" dirty="0" smtClean="0"/>
              <a:t> </a:t>
            </a:r>
            <a:r>
              <a:rPr lang="tr-TR" dirty="0" err="1" smtClean="0"/>
              <a:t>Representation</a:t>
            </a:r>
            <a:r>
              <a:rPr lang="tr-TR" dirty="0" smtClean="0"/>
              <a:t> of </a:t>
            </a:r>
            <a:br>
              <a:rPr lang="tr-TR" dirty="0" smtClean="0"/>
            </a:br>
            <a:r>
              <a:rPr lang="tr-TR" dirty="0" err="1" smtClean="0"/>
              <a:t>Markov</a:t>
            </a:r>
            <a:r>
              <a:rPr lang="tr-TR" dirty="0" smtClean="0"/>
              <a:t> </a:t>
            </a:r>
            <a:r>
              <a:rPr lang="tr-TR" dirty="0" err="1" smtClean="0"/>
              <a:t>Chains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fontScale="70000" lnSpcReduction="20000"/>
              </a:bodyPr>
              <a:lstStyle/>
              <a:p>
                <a:pPr algn="just">
                  <a:lnSpc>
                    <a:spcPct val="120000"/>
                  </a:lnSpc>
                </a:pPr>
                <a:r>
                  <a:rPr lang="en-US" dirty="0" smtClean="0"/>
                  <a:t>An alternative representation for </a:t>
                </a:r>
                <a:r>
                  <a:rPr lang="en-US" dirty="0"/>
                  <a:t>Markov chains </a:t>
                </a:r>
                <a:r>
                  <a:rPr lang="en-US" dirty="0" smtClean="0"/>
                  <a:t>doesn’t</a:t>
                </a:r>
                <a:r>
                  <a:rPr lang="tr-TR" dirty="0" smtClean="0"/>
                  <a:t> </a:t>
                </a:r>
                <a:r>
                  <a:rPr lang="en-US" dirty="0" smtClean="0"/>
                  <a:t>rely </a:t>
                </a:r>
                <a:r>
                  <a:rPr lang="en-US" dirty="0"/>
                  <a:t>on a start or end </a:t>
                </a:r>
                <a:r>
                  <a:rPr lang="en-US" dirty="0" smtClean="0"/>
                  <a:t>state</a:t>
                </a:r>
                <a:endParaRPr lang="tr-TR" dirty="0" smtClean="0"/>
              </a:p>
              <a:p>
                <a:pPr algn="just">
                  <a:lnSpc>
                    <a:spcPct val="120000"/>
                  </a:lnSpc>
                </a:pPr>
                <a:r>
                  <a:rPr lang="tr-TR" dirty="0" smtClean="0"/>
                  <a:t>T</a:t>
                </a:r>
                <a:r>
                  <a:rPr lang="en-US" dirty="0" smtClean="0"/>
                  <a:t>he </a:t>
                </a:r>
                <a:r>
                  <a:rPr lang="en-US" dirty="0"/>
                  <a:t>distribution over initial states </a:t>
                </a:r>
                <a:r>
                  <a:rPr lang="en-US" dirty="0" smtClean="0"/>
                  <a:t>and</a:t>
                </a:r>
                <a:r>
                  <a:rPr lang="tr-TR" dirty="0" smtClean="0"/>
                  <a:t> </a:t>
                </a:r>
                <a:r>
                  <a:rPr lang="tr-TR" dirty="0" err="1" smtClean="0"/>
                  <a:t>accepting</a:t>
                </a:r>
                <a:r>
                  <a:rPr lang="tr-TR" dirty="0" smtClean="0"/>
                  <a:t> </a:t>
                </a:r>
                <a:r>
                  <a:rPr lang="tr-TR" dirty="0" err="1"/>
                  <a:t>states</a:t>
                </a:r>
                <a:r>
                  <a:rPr lang="tr-TR" dirty="0"/>
                  <a:t> </a:t>
                </a:r>
                <a:r>
                  <a:rPr lang="tr-TR" dirty="0" err="1" smtClean="0"/>
                  <a:t>are</a:t>
                </a:r>
                <a:r>
                  <a:rPr lang="tr-TR" dirty="0" smtClean="0"/>
                  <a:t> </a:t>
                </a:r>
                <a:r>
                  <a:rPr lang="tr-TR" dirty="0" err="1" smtClean="0"/>
                  <a:t>represented</a:t>
                </a:r>
                <a:r>
                  <a:rPr lang="tr-TR" dirty="0" smtClean="0"/>
                  <a:t> </a:t>
                </a:r>
                <a:r>
                  <a:rPr lang="tr-TR" dirty="0" err="1" smtClean="0"/>
                  <a:t>explicitly</a:t>
                </a:r>
                <a:endParaRPr lang="tr-TR" dirty="0"/>
              </a:p>
              <a:p>
                <a:pPr lvl="1" algn="just">
                  <a:lnSpc>
                    <a:spcPct val="120000"/>
                  </a:lnSpc>
                </a:pPr>
                <a14:m>
                  <m:oMath xmlns:m="http://schemas.openxmlformats.org/officeDocument/2006/math">
                    <m:r>
                      <a:rPr lang="en-US" sz="3300" b="1" i="1" smtClean="0">
                        <a:latin typeface="Cambria Math"/>
                        <a:ea typeface="Cambria Math"/>
                      </a:rPr>
                      <m:t>𝝅</m:t>
                    </m:r>
                    <m:r>
                      <a:rPr lang="tr-TR" sz="3300" b="0" i="1" smtClean="0">
                        <a:latin typeface="Cambria Math"/>
                        <a:ea typeface="Cambria Math"/>
                      </a:rPr>
                      <m:t>=</m:t>
                    </m:r>
                    <m:sSub>
                      <m:sSubPr>
                        <m:ctrlPr>
                          <a:rPr lang="tr-TR" sz="3300" b="0" i="1" smtClean="0">
                            <a:latin typeface="Cambria Math" panose="02040503050406030204" pitchFamily="18" charset="0"/>
                            <a:ea typeface="Cambria Math"/>
                          </a:rPr>
                        </m:ctrlPr>
                      </m:sSubPr>
                      <m:e>
                        <m:r>
                          <a:rPr lang="en-US" sz="3300" i="1">
                            <a:latin typeface="Cambria Math"/>
                            <a:ea typeface="Cambria Math"/>
                          </a:rPr>
                          <m:t>𝜋</m:t>
                        </m:r>
                      </m:e>
                      <m:sub>
                        <m:r>
                          <a:rPr lang="tr-TR" sz="3300" b="0" i="1" smtClean="0">
                            <a:latin typeface="Cambria Math"/>
                            <a:ea typeface="Cambria Math"/>
                          </a:rPr>
                          <m:t>1</m:t>
                        </m:r>
                      </m:sub>
                    </m:sSub>
                    <m:r>
                      <a:rPr lang="tr-TR" sz="3300" b="0" i="1" smtClean="0">
                        <a:latin typeface="Cambria Math"/>
                        <a:ea typeface="Cambria Math"/>
                      </a:rPr>
                      <m:t>,</m:t>
                    </m:r>
                    <m:sSub>
                      <m:sSubPr>
                        <m:ctrlPr>
                          <a:rPr lang="tr-TR" sz="3300" i="1">
                            <a:latin typeface="Cambria Math" panose="02040503050406030204" pitchFamily="18" charset="0"/>
                            <a:ea typeface="Cambria Math"/>
                          </a:rPr>
                        </m:ctrlPr>
                      </m:sSubPr>
                      <m:e>
                        <m:r>
                          <a:rPr lang="en-US" sz="3300" i="1">
                            <a:latin typeface="Cambria Math"/>
                            <a:ea typeface="Cambria Math"/>
                          </a:rPr>
                          <m:t>𝜋</m:t>
                        </m:r>
                      </m:e>
                      <m:sub>
                        <m:r>
                          <a:rPr lang="tr-TR" sz="3300" b="0" i="1" smtClean="0">
                            <a:latin typeface="Cambria Math"/>
                            <a:ea typeface="Cambria Math"/>
                          </a:rPr>
                          <m:t>2</m:t>
                        </m:r>
                      </m:sub>
                    </m:sSub>
                    <m:r>
                      <a:rPr lang="tr-TR" sz="3300" b="0" i="1" smtClean="0">
                        <a:latin typeface="Cambria Math"/>
                        <a:ea typeface="Cambria Math"/>
                      </a:rPr>
                      <m:t>,…,</m:t>
                    </m:r>
                    <m:sSub>
                      <m:sSubPr>
                        <m:ctrlPr>
                          <a:rPr lang="tr-TR" sz="3300" i="1">
                            <a:latin typeface="Cambria Math" panose="02040503050406030204" pitchFamily="18" charset="0"/>
                            <a:ea typeface="Cambria Math"/>
                          </a:rPr>
                        </m:ctrlPr>
                      </m:sSubPr>
                      <m:e>
                        <m:r>
                          <a:rPr lang="en-US" sz="3300" i="1">
                            <a:latin typeface="Cambria Math"/>
                            <a:ea typeface="Cambria Math"/>
                          </a:rPr>
                          <m:t>𝜋</m:t>
                        </m:r>
                      </m:e>
                      <m:sub>
                        <m:r>
                          <a:rPr lang="tr-TR" sz="3300" b="0" i="1" smtClean="0">
                            <a:latin typeface="Cambria Math"/>
                            <a:ea typeface="Cambria Math"/>
                          </a:rPr>
                          <m:t>𝑛</m:t>
                        </m:r>
                      </m:sub>
                    </m:sSub>
                  </m:oMath>
                </a14:m>
                <a:r>
                  <a:rPr lang="tr-TR" dirty="0" smtClean="0"/>
                  <a:t> </a:t>
                </a:r>
              </a:p>
              <a:p>
                <a:pPr lvl="2" algn="just">
                  <a:lnSpc>
                    <a:spcPct val="120000"/>
                  </a:lnSpc>
                </a:pPr>
                <a14:m>
                  <m:oMath xmlns:m="http://schemas.openxmlformats.org/officeDocument/2006/math">
                    <m:r>
                      <a:rPr lang="en-US" sz="2800" b="1" i="1">
                        <a:latin typeface="Cambria Math"/>
                        <a:ea typeface="Cambria Math"/>
                      </a:rPr>
                      <m:t>𝝅</m:t>
                    </m:r>
                    <m:r>
                      <a:rPr lang="en-US" sz="2800" i="1">
                        <a:latin typeface="Cambria Math"/>
                        <a:ea typeface="Cambria Math"/>
                      </a:rPr>
                      <m:t> </m:t>
                    </m:r>
                  </m:oMath>
                </a14:m>
                <a:r>
                  <a:rPr lang="en-US" dirty="0" smtClean="0"/>
                  <a:t>an </a:t>
                </a:r>
                <a:r>
                  <a:rPr lang="en-US" dirty="0"/>
                  <a:t>initial probability distribution over </a:t>
                </a:r>
                <a:r>
                  <a:rPr lang="en-US" dirty="0" smtClean="0"/>
                  <a:t>states</a:t>
                </a:r>
                <a:endParaRPr lang="tr-TR" dirty="0" smtClean="0"/>
              </a:p>
              <a:p>
                <a:pPr lvl="2" algn="just">
                  <a:lnSpc>
                    <a:spcPct val="120000"/>
                  </a:lnSpc>
                </a:pPr>
                <a14:m>
                  <m:oMath xmlns:m="http://schemas.openxmlformats.org/officeDocument/2006/math">
                    <m:sSub>
                      <m:sSubPr>
                        <m:ctrlPr>
                          <a:rPr lang="tr-TR" i="1" smtClean="0">
                            <a:latin typeface="Cambria Math" panose="02040503050406030204" pitchFamily="18" charset="0"/>
                            <a:ea typeface="Cambria Math"/>
                          </a:rPr>
                        </m:ctrlPr>
                      </m:sSubPr>
                      <m:e>
                        <m:r>
                          <a:rPr lang="en-US" i="1">
                            <a:latin typeface="Cambria Math"/>
                            <a:ea typeface="Cambria Math"/>
                          </a:rPr>
                          <m:t>𝜋</m:t>
                        </m:r>
                      </m:e>
                      <m:sub>
                        <m:r>
                          <a:rPr lang="tr-TR" b="0" i="1" smtClean="0">
                            <a:latin typeface="Cambria Math"/>
                            <a:ea typeface="Cambria Math"/>
                          </a:rPr>
                          <m:t>𝑖</m:t>
                        </m:r>
                      </m:sub>
                    </m:sSub>
                  </m:oMath>
                </a14:m>
                <a:r>
                  <a:rPr lang="tr-TR" dirty="0" smtClean="0"/>
                  <a:t> </a:t>
                </a:r>
                <a:r>
                  <a:rPr lang="tr-TR" dirty="0"/>
                  <a:t>is </a:t>
                </a:r>
                <a:r>
                  <a:rPr lang="tr-TR" dirty="0" err="1" smtClean="0"/>
                  <a:t>the</a:t>
                </a:r>
                <a:r>
                  <a:rPr lang="tr-TR" dirty="0" smtClean="0"/>
                  <a:t> </a:t>
                </a:r>
                <a:r>
                  <a:rPr lang="en-US" dirty="0" smtClean="0"/>
                  <a:t>probability </a:t>
                </a:r>
                <a:r>
                  <a:rPr lang="en-US" dirty="0"/>
                  <a:t>that the Markov chain will start in state </a:t>
                </a:r>
                <a:r>
                  <a:rPr lang="tr-TR" dirty="0" smtClean="0"/>
                  <a:t>i</a:t>
                </a:r>
              </a:p>
              <a:p>
                <a:pPr lvl="2" algn="just">
                  <a:lnSpc>
                    <a:spcPct val="120000"/>
                  </a:lnSpc>
                </a:pPr>
                <a14:m>
                  <m:oMath xmlns:m="http://schemas.openxmlformats.org/officeDocument/2006/math">
                    <m:nary>
                      <m:naryPr>
                        <m:chr m:val="∑"/>
                        <m:limLoc m:val="subSup"/>
                        <m:ctrlPr>
                          <a:rPr lang="tr-TR" i="1" dirty="0">
                            <a:latin typeface="Cambria Math" panose="02040503050406030204" pitchFamily="18" charset="0"/>
                          </a:rPr>
                        </m:ctrlPr>
                      </m:naryPr>
                      <m:sub>
                        <m:r>
                          <m:rPr>
                            <m:brk m:alnAt="1"/>
                          </m:rPr>
                          <a:rPr lang="tr-TR" b="0" i="1" dirty="0" smtClean="0">
                            <a:latin typeface="Cambria Math"/>
                          </a:rPr>
                          <m:t>𝑖</m:t>
                        </m:r>
                        <m:r>
                          <a:rPr lang="tr-TR" i="1" dirty="0">
                            <a:latin typeface="Cambria Math"/>
                          </a:rPr>
                          <m:t>=</m:t>
                        </m:r>
                        <m:r>
                          <a:rPr lang="tr-TR" i="1" dirty="0">
                            <a:latin typeface="Cambria Math"/>
                          </a:rPr>
                          <m:t>1</m:t>
                        </m:r>
                      </m:sub>
                      <m:sup>
                        <m:r>
                          <a:rPr lang="tr-TR" i="1" dirty="0">
                            <a:latin typeface="Cambria Math"/>
                          </a:rPr>
                          <m:t>𝑛</m:t>
                        </m:r>
                      </m:sup>
                      <m:e>
                        <m:sSub>
                          <m:sSubPr>
                            <m:ctrlPr>
                              <a:rPr lang="tr-TR" i="1">
                                <a:latin typeface="Cambria Math" panose="02040503050406030204" pitchFamily="18" charset="0"/>
                                <a:ea typeface="Cambria Math"/>
                              </a:rPr>
                            </m:ctrlPr>
                          </m:sSubPr>
                          <m:e>
                            <m:r>
                              <a:rPr lang="en-US" i="1">
                                <a:latin typeface="Cambria Math"/>
                                <a:ea typeface="Cambria Math"/>
                              </a:rPr>
                              <m:t>𝜋</m:t>
                            </m:r>
                          </m:e>
                          <m:sub>
                            <m:r>
                              <a:rPr lang="tr-TR" i="1">
                                <a:latin typeface="Cambria Math"/>
                                <a:ea typeface="Cambria Math"/>
                              </a:rPr>
                              <m:t>𝑖</m:t>
                            </m:r>
                          </m:sub>
                        </m:sSub>
                      </m:e>
                    </m:nary>
                    <m:r>
                      <a:rPr lang="tr-TR" i="1" dirty="0">
                        <a:latin typeface="Cambria Math"/>
                      </a:rPr>
                      <m:t>=</m:t>
                    </m:r>
                    <m:r>
                      <a:rPr lang="tr-TR" i="1" dirty="0">
                        <a:latin typeface="Cambria Math"/>
                      </a:rPr>
                      <m:t>1</m:t>
                    </m:r>
                  </m:oMath>
                </a14:m>
                <a:endParaRPr lang="tr-TR" dirty="0" smtClean="0"/>
              </a:p>
              <a:p>
                <a:pPr lvl="2" algn="just">
                  <a:lnSpc>
                    <a:spcPct val="120000"/>
                  </a:lnSpc>
                </a:pPr>
                <a:r>
                  <a:rPr lang="tr-TR" dirty="0" smtClean="0"/>
                  <a:t>A </a:t>
                </a:r>
                <a:r>
                  <a:rPr lang="en-US" dirty="0" smtClean="0"/>
                  <a:t>state </a:t>
                </a:r>
                <a:r>
                  <a:rPr lang="en-US" dirty="0"/>
                  <a:t>j may have</a:t>
                </a:r>
                <a:r>
                  <a:rPr lang="tr-TR" dirty="0">
                    <a:ea typeface="Cambria Math"/>
                  </a:rPr>
                  <a:t> </a:t>
                </a:r>
                <a14:m>
                  <m:oMath xmlns:m="http://schemas.openxmlformats.org/officeDocument/2006/math">
                    <m:sSub>
                      <m:sSubPr>
                        <m:ctrlPr>
                          <a:rPr lang="tr-TR" i="1">
                            <a:latin typeface="Cambria Math" panose="02040503050406030204" pitchFamily="18" charset="0"/>
                            <a:ea typeface="Cambria Math"/>
                          </a:rPr>
                        </m:ctrlPr>
                      </m:sSubPr>
                      <m:e>
                        <m:r>
                          <a:rPr lang="en-US" i="1">
                            <a:latin typeface="Cambria Math"/>
                            <a:ea typeface="Cambria Math"/>
                          </a:rPr>
                          <m:t>𝜋</m:t>
                        </m:r>
                      </m:e>
                      <m:sub>
                        <m:r>
                          <a:rPr lang="tr-TR" b="0" i="1" smtClean="0">
                            <a:latin typeface="Cambria Math"/>
                            <a:ea typeface="Cambria Math"/>
                          </a:rPr>
                          <m:t>𝑗</m:t>
                        </m:r>
                      </m:sub>
                    </m:sSub>
                  </m:oMath>
                </a14:m>
                <a:r>
                  <a:rPr lang="en-US" dirty="0"/>
                  <a:t>=0, meaning that </a:t>
                </a:r>
                <a:r>
                  <a:rPr lang="tr-TR" dirty="0" smtClean="0"/>
                  <a:t>it </a:t>
                </a:r>
                <a:r>
                  <a:rPr lang="en-US" dirty="0" smtClean="0"/>
                  <a:t>cannot </a:t>
                </a:r>
                <a:r>
                  <a:rPr lang="en-US" dirty="0"/>
                  <a:t>be </a:t>
                </a:r>
                <a:r>
                  <a:rPr lang="en-US" dirty="0" smtClean="0"/>
                  <a:t>initial</a:t>
                </a:r>
                <a:r>
                  <a:rPr lang="tr-TR" dirty="0" smtClean="0"/>
                  <a:t> </a:t>
                </a:r>
                <a:r>
                  <a:rPr lang="tr-TR" dirty="0" err="1" smtClean="0"/>
                  <a:t>state</a:t>
                </a:r>
                <a:endParaRPr lang="tr-TR" dirty="0" smtClean="0"/>
              </a:p>
              <a:p>
                <a:pPr lvl="1" algn="just">
                  <a:lnSpc>
                    <a:spcPct val="120000"/>
                  </a:lnSpc>
                </a:pPr>
                <a:r>
                  <a:rPr lang="en-US" dirty="0"/>
                  <a:t>Thus, the probability of state 1 being the first state can be represented either as</a:t>
                </a:r>
                <a:r>
                  <a:rPr lang="tr-TR" dirty="0"/>
                  <a:t> a</a:t>
                </a:r>
                <a:r>
                  <a:rPr lang="tr-TR" baseline="-25000" dirty="0"/>
                  <a:t>01  </a:t>
                </a:r>
                <a:r>
                  <a:rPr lang="tr-TR" dirty="0" err="1"/>
                  <a:t>or</a:t>
                </a:r>
                <a:r>
                  <a:rPr lang="tr-TR" dirty="0"/>
                  <a:t> as </a:t>
                </a:r>
                <a14:m>
                  <m:oMath xmlns:m="http://schemas.openxmlformats.org/officeDocument/2006/math">
                    <m:sSub>
                      <m:sSubPr>
                        <m:ctrlPr>
                          <a:rPr lang="tr-TR" i="1">
                            <a:latin typeface="Cambria Math" panose="02040503050406030204" pitchFamily="18" charset="0"/>
                            <a:ea typeface="Cambria Math"/>
                          </a:rPr>
                        </m:ctrlPr>
                      </m:sSubPr>
                      <m:e>
                        <m:r>
                          <a:rPr lang="en-US" i="1">
                            <a:latin typeface="Cambria Math"/>
                            <a:ea typeface="Cambria Math"/>
                          </a:rPr>
                          <m:t>𝜋</m:t>
                        </m:r>
                      </m:e>
                      <m:sub>
                        <m:r>
                          <a:rPr lang="tr-TR" i="1">
                            <a:latin typeface="Cambria Math"/>
                            <a:ea typeface="Cambria Math"/>
                          </a:rPr>
                          <m:t>1</m:t>
                        </m:r>
                      </m:sub>
                    </m:sSub>
                    <m:r>
                      <a:rPr lang="tr-TR">
                        <a:latin typeface="Cambria Math"/>
                        <a:ea typeface="Cambria Math"/>
                      </a:rPr>
                      <m:t>.</m:t>
                    </m:r>
                  </m:oMath>
                </a14:m>
                <a:endParaRPr lang="en-US" dirty="0"/>
              </a:p>
              <a:p>
                <a:pPr lvl="1" algn="just">
                  <a:lnSpc>
                    <a:spcPct val="120000"/>
                  </a:lnSpc>
                </a:pPr>
                <a:r>
                  <a:rPr lang="tr-TR" b="1" dirty="0" smtClean="0"/>
                  <a:t>QA</a:t>
                </a:r>
                <a:r>
                  <a:rPr lang="tr-TR" dirty="0" smtClean="0"/>
                  <a:t> </a:t>
                </a:r>
                <a:r>
                  <a:rPr lang="tr-TR" dirty="0"/>
                  <a:t>= </a:t>
                </a:r>
                <a:r>
                  <a:rPr lang="tr-TR" dirty="0" smtClean="0"/>
                  <a:t>{</a:t>
                </a:r>
                <a:r>
                  <a:rPr lang="tr-TR" dirty="0" err="1" smtClean="0"/>
                  <a:t>q</a:t>
                </a:r>
                <a:r>
                  <a:rPr lang="tr-TR" baseline="-25000" dirty="0" err="1" smtClean="0"/>
                  <a:t>x</a:t>
                </a:r>
                <a:r>
                  <a:rPr lang="tr-TR" baseline="-25000" dirty="0" smtClean="0"/>
                  <a:t> </a:t>
                </a:r>
                <a:r>
                  <a:rPr lang="tr-TR" dirty="0" smtClean="0"/>
                  <a:t>,</a:t>
                </a:r>
                <a:r>
                  <a:rPr lang="tr-TR" baseline="-25000" dirty="0" smtClean="0"/>
                  <a:t> </a:t>
                </a:r>
                <a:r>
                  <a:rPr lang="tr-TR" dirty="0" err="1" smtClean="0"/>
                  <a:t>q</a:t>
                </a:r>
                <a:r>
                  <a:rPr lang="tr-TR" baseline="-25000" dirty="0" err="1" smtClean="0"/>
                  <a:t>y</a:t>
                </a:r>
                <a:r>
                  <a:rPr lang="tr-TR" dirty="0"/>
                  <a:t> </a:t>
                </a:r>
                <a:r>
                  <a:rPr lang="tr-TR" dirty="0" smtClean="0"/>
                  <a:t>, </a:t>
                </a:r>
                <a:r>
                  <a:rPr lang="tr-TR" dirty="0"/>
                  <a:t>…} </a:t>
                </a:r>
                <a:r>
                  <a:rPr lang="tr-TR" dirty="0" smtClean="0"/>
                  <a:t>is </a:t>
                </a:r>
                <a:r>
                  <a:rPr lang="en-US" dirty="0" smtClean="0"/>
                  <a:t>a set</a:t>
                </a:r>
                <a:r>
                  <a:rPr lang="tr-TR" dirty="0" smtClean="0"/>
                  <a:t> </a:t>
                </a:r>
                <a:r>
                  <a:rPr lang="en-US" dirty="0"/>
                  <a:t>of legal accepting </a:t>
                </a:r>
                <a:r>
                  <a:rPr lang="en-US" dirty="0" smtClean="0"/>
                  <a:t>state</a:t>
                </a:r>
                <a:r>
                  <a:rPr lang="tr-TR" dirty="0" smtClean="0"/>
                  <a:t>s </a:t>
                </a:r>
                <a:r>
                  <a:rPr lang="tr-TR" dirty="0" err="1" smtClean="0"/>
                  <a:t>where</a:t>
                </a:r>
                <a:r>
                  <a:rPr lang="tr-TR" baseline="-25000" dirty="0" smtClean="0"/>
                  <a:t> </a:t>
                </a:r>
                <a:r>
                  <a:rPr lang="en-US" dirty="0" smtClean="0"/>
                  <a:t> </a:t>
                </a:r>
                <a:r>
                  <a:rPr lang="en-US" b="1" dirty="0"/>
                  <a:t>QA</a:t>
                </a:r>
                <a14:m>
                  <m:oMath xmlns:m="http://schemas.openxmlformats.org/officeDocument/2006/math">
                    <m:r>
                      <a:rPr lang="en-US" i="1" dirty="0" smtClean="0">
                        <a:latin typeface="Cambria Math"/>
                      </a:rPr>
                      <m:t>⊂</m:t>
                    </m:r>
                  </m:oMath>
                </a14:m>
                <a:r>
                  <a:rPr lang="en-US" b="1" dirty="0" smtClean="0"/>
                  <a:t>Q</a:t>
                </a:r>
                <a:endParaRPr lang="tr-TR" baseline="-25000" dirty="0" smtClean="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l="-815" t="-809" r="-963"/>
                </a:stretch>
              </a:blipFill>
            </p:spPr>
            <p:txBody>
              <a:bodyPr/>
              <a:lstStyle/>
              <a:p>
                <a:r>
                  <a:rPr lang="en-US">
                    <a:noFill/>
                  </a:rPr>
                  <a:t> </a:t>
                </a:r>
              </a:p>
            </p:txBody>
          </p:sp>
        </mc:Fallback>
      </mc:AlternateContent>
    </p:spTree>
    <p:extLst>
      <p:ext uri="{BB962C8B-B14F-4D97-AF65-F5344CB8AC3E}">
        <p14:creationId xmlns:p14="http://schemas.microsoft.com/office/powerpoint/2010/main" val="2648135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Alternative</a:t>
            </a:r>
            <a:r>
              <a:rPr lang="tr-TR" dirty="0"/>
              <a:t> </a:t>
            </a:r>
            <a:r>
              <a:rPr lang="tr-TR" dirty="0" err="1"/>
              <a:t>Representation</a:t>
            </a:r>
            <a:r>
              <a:rPr lang="tr-TR" dirty="0"/>
              <a:t> of </a:t>
            </a:r>
            <a:br>
              <a:rPr lang="tr-TR" dirty="0"/>
            </a:br>
            <a:r>
              <a:rPr lang="tr-TR" dirty="0" err="1"/>
              <a:t>Markov</a:t>
            </a:r>
            <a:r>
              <a:rPr lang="tr-TR" dirty="0"/>
              <a:t> </a:t>
            </a:r>
            <a:r>
              <a:rPr lang="tr-TR" dirty="0" err="1"/>
              <a:t>Chains</a:t>
            </a:r>
            <a:endParaRPr lang="tr-TR" dirty="0"/>
          </a:p>
        </p:txBody>
      </p:sp>
      <p:sp>
        <p:nvSpPr>
          <p:cNvPr id="3" name="İçerik Yer Tutucusu 2"/>
          <p:cNvSpPr>
            <a:spLocks noGrp="1"/>
          </p:cNvSpPr>
          <p:nvPr>
            <p:ph idx="1"/>
          </p:nvPr>
        </p:nvSpPr>
        <p:spPr/>
        <p:txBody>
          <a:bodyPr/>
          <a:lstStyle/>
          <a:p>
            <a:endParaRPr lang="tr-T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27584" y="2307428"/>
            <a:ext cx="7592326" cy="3484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452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Markov</a:t>
            </a:r>
            <a:r>
              <a:rPr lang="tr-TR" dirty="0" smtClean="0"/>
              <a:t> </a:t>
            </a:r>
            <a:r>
              <a:rPr lang="tr-TR" dirty="0" err="1" smtClean="0"/>
              <a:t>Processes</a:t>
            </a:r>
            <a:r>
              <a:rPr lang="tr-TR" dirty="0" smtClean="0"/>
              <a:t> (</a:t>
            </a:r>
            <a:r>
              <a:rPr lang="tr-TR" dirty="0" err="1" smtClean="0"/>
              <a:t>Markov</a:t>
            </a:r>
            <a:r>
              <a:rPr lang="tr-TR" dirty="0" smtClean="0"/>
              <a:t> </a:t>
            </a:r>
            <a:r>
              <a:rPr lang="tr-TR" dirty="0" err="1" smtClean="0"/>
              <a:t>Chains</a:t>
            </a:r>
            <a:r>
              <a:rPr lang="tr-TR" dirty="0" smtClean="0"/>
              <a:t>)</a:t>
            </a:r>
            <a:endParaRPr lang="tr-TR" dirty="0"/>
          </a:p>
        </p:txBody>
      </p:sp>
      <p:sp>
        <p:nvSpPr>
          <p:cNvPr id="3" name="İçerik Yer Tutucusu 2"/>
          <p:cNvSpPr>
            <a:spLocks noGrp="1"/>
          </p:cNvSpPr>
          <p:nvPr>
            <p:ph idx="1"/>
          </p:nvPr>
        </p:nvSpPr>
        <p:spPr>
          <a:xfrm>
            <a:off x="457200" y="1600201"/>
            <a:ext cx="8147248" cy="3412976"/>
          </a:xfrm>
        </p:spPr>
        <p:txBody>
          <a:bodyPr>
            <a:normAutofit/>
          </a:bodyPr>
          <a:lstStyle/>
          <a:p>
            <a:r>
              <a:rPr lang="tr-TR" dirty="0" err="1"/>
              <a:t>Markov</a:t>
            </a:r>
            <a:r>
              <a:rPr lang="tr-TR" dirty="0"/>
              <a:t> </a:t>
            </a:r>
            <a:r>
              <a:rPr lang="tr-TR" dirty="0" err="1"/>
              <a:t>Assumption</a:t>
            </a:r>
            <a:r>
              <a:rPr lang="tr-TR" dirty="0"/>
              <a:t>: </a:t>
            </a:r>
            <a:endParaRPr lang="tr-TR" dirty="0" smtClean="0"/>
          </a:p>
          <a:p>
            <a:pPr lvl="1"/>
            <a:r>
              <a:rPr lang="tr-TR" dirty="0" err="1" smtClean="0"/>
              <a:t>Q</a:t>
            </a:r>
            <a:r>
              <a:rPr lang="tr-TR" baseline="-25000" dirty="0" err="1" smtClean="0"/>
              <a:t>t</a:t>
            </a:r>
            <a:r>
              <a:rPr lang="tr-TR" dirty="0" smtClean="0"/>
              <a:t> </a:t>
            </a:r>
            <a:r>
              <a:rPr lang="tr-TR" dirty="0" err="1" smtClean="0"/>
              <a:t>depends</a:t>
            </a:r>
            <a:r>
              <a:rPr lang="tr-TR" dirty="0" smtClean="0"/>
              <a:t> on </a:t>
            </a:r>
            <a:r>
              <a:rPr lang="tr-TR" dirty="0" err="1" smtClean="0"/>
              <a:t>bounded</a:t>
            </a:r>
            <a:r>
              <a:rPr lang="tr-TR" dirty="0" smtClean="0"/>
              <a:t> </a:t>
            </a:r>
            <a:r>
              <a:rPr lang="tr-TR" dirty="0" err="1" smtClean="0"/>
              <a:t>subset</a:t>
            </a:r>
            <a:r>
              <a:rPr lang="tr-TR" dirty="0" smtClean="0"/>
              <a:t> of Q</a:t>
            </a:r>
            <a:r>
              <a:rPr lang="tr-TR" baseline="-25000" dirty="0" smtClean="0"/>
              <a:t>0:t-1</a:t>
            </a:r>
            <a:endParaRPr lang="tr-TR" b="1" dirty="0" smtClean="0"/>
          </a:p>
          <a:p>
            <a:r>
              <a:rPr lang="tr-TR" dirty="0" smtClean="0"/>
              <a:t>First-</a:t>
            </a:r>
            <a:r>
              <a:rPr lang="tr-TR" dirty="0" err="1" smtClean="0"/>
              <a:t>Order</a:t>
            </a:r>
            <a:r>
              <a:rPr lang="tr-TR" dirty="0" smtClean="0"/>
              <a:t> </a:t>
            </a:r>
            <a:r>
              <a:rPr lang="tr-TR" dirty="0" err="1"/>
              <a:t>Markov</a:t>
            </a:r>
            <a:r>
              <a:rPr lang="tr-TR" dirty="0"/>
              <a:t> </a:t>
            </a:r>
            <a:r>
              <a:rPr lang="tr-TR" dirty="0" err="1" smtClean="0"/>
              <a:t>Chain</a:t>
            </a:r>
            <a:r>
              <a:rPr lang="tr-TR" dirty="0" smtClean="0"/>
              <a:t>:</a:t>
            </a:r>
          </a:p>
          <a:p>
            <a:pPr lvl="1"/>
            <a:r>
              <a:rPr lang="en-US" dirty="0" smtClean="0"/>
              <a:t>the </a:t>
            </a:r>
            <a:r>
              <a:rPr lang="en-US" dirty="0"/>
              <a:t>probability of a particular state depends only on </a:t>
            </a:r>
            <a:r>
              <a:rPr lang="en-US" dirty="0" smtClean="0"/>
              <a:t>the</a:t>
            </a:r>
            <a:r>
              <a:rPr lang="tr-TR" dirty="0" smtClean="0"/>
              <a:t> </a:t>
            </a:r>
            <a:r>
              <a:rPr lang="tr-TR" dirty="0" err="1" smtClean="0"/>
              <a:t>previous</a:t>
            </a:r>
            <a:r>
              <a:rPr lang="tr-TR" dirty="0" smtClean="0"/>
              <a:t> </a:t>
            </a:r>
            <a:r>
              <a:rPr lang="tr-TR" dirty="0" err="1"/>
              <a:t>state</a:t>
            </a:r>
            <a:r>
              <a:rPr lang="tr-TR" dirty="0" smtClean="0"/>
              <a:t>:</a:t>
            </a:r>
          </a:p>
          <a:p>
            <a:pPr lvl="1"/>
            <a:r>
              <a:rPr lang="tr-TR" dirty="0" smtClean="0"/>
              <a:t>P(Q</a:t>
            </a:r>
            <a:r>
              <a:rPr lang="tr-TR" baseline="-25000" dirty="0" smtClean="0"/>
              <a:t>t</a:t>
            </a:r>
            <a:r>
              <a:rPr lang="tr-TR" dirty="0" smtClean="0"/>
              <a:t>|Q</a:t>
            </a:r>
            <a:r>
              <a:rPr lang="tr-TR" baseline="-25000" dirty="0" smtClean="0"/>
              <a:t>0:t-1</a:t>
            </a:r>
            <a:r>
              <a:rPr lang="tr-TR" dirty="0" smtClean="0"/>
              <a:t>) </a:t>
            </a:r>
            <a:r>
              <a:rPr lang="tr-TR" dirty="0"/>
              <a:t>= </a:t>
            </a:r>
            <a:r>
              <a:rPr lang="tr-TR" dirty="0" smtClean="0"/>
              <a:t>P(Q</a:t>
            </a:r>
            <a:r>
              <a:rPr lang="tr-TR" baseline="-25000" dirty="0" smtClean="0"/>
              <a:t>t</a:t>
            </a:r>
            <a:r>
              <a:rPr lang="tr-TR" dirty="0" smtClean="0"/>
              <a:t>|Q</a:t>
            </a:r>
            <a:r>
              <a:rPr lang="tr-TR" baseline="-25000" dirty="0" smtClean="0"/>
              <a:t>t-1</a:t>
            </a:r>
            <a:r>
              <a:rPr lang="tr-TR" dirty="0"/>
              <a:t>) </a:t>
            </a:r>
          </a:p>
        </p:txBody>
      </p:sp>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38125" y="5075800"/>
            <a:ext cx="866775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1221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Second-</a:t>
            </a:r>
            <a:r>
              <a:rPr lang="tr-TR" dirty="0" err="1" smtClean="0"/>
              <a:t>Order</a:t>
            </a:r>
            <a:r>
              <a:rPr lang="tr-TR" dirty="0" smtClean="0"/>
              <a:t> </a:t>
            </a:r>
            <a:r>
              <a:rPr lang="tr-TR" dirty="0" err="1" smtClean="0"/>
              <a:t>Markov</a:t>
            </a:r>
            <a:r>
              <a:rPr lang="tr-TR" dirty="0" smtClean="0"/>
              <a:t> </a:t>
            </a:r>
            <a:r>
              <a:rPr lang="tr-TR" dirty="0" err="1" smtClean="0"/>
              <a:t>Chain</a:t>
            </a:r>
            <a:endParaRPr lang="tr-TR" dirty="0"/>
          </a:p>
        </p:txBody>
      </p:sp>
      <p:sp>
        <p:nvSpPr>
          <p:cNvPr id="3" name="İçerik Yer Tutucusu 2"/>
          <p:cNvSpPr>
            <a:spLocks noGrp="1"/>
          </p:cNvSpPr>
          <p:nvPr>
            <p:ph idx="1"/>
          </p:nvPr>
        </p:nvSpPr>
        <p:spPr>
          <a:xfrm>
            <a:off x="457200" y="1600200"/>
            <a:ext cx="8147248" cy="4997152"/>
          </a:xfrm>
        </p:spPr>
        <p:txBody>
          <a:bodyPr>
            <a:normAutofit/>
          </a:bodyPr>
          <a:lstStyle/>
          <a:p>
            <a:r>
              <a:rPr lang="tr-TR" sz="2800" dirty="0" smtClean="0"/>
              <a:t>Second-</a:t>
            </a:r>
            <a:r>
              <a:rPr lang="tr-TR" sz="2800" dirty="0" err="1" smtClean="0"/>
              <a:t>Order</a:t>
            </a:r>
            <a:r>
              <a:rPr lang="tr-TR" sz="2800" dirty="0" smtClean="0"/>
              <a:t> </a:t>
            </a:r>
            <a:r>
              <a:rPr lang="tr-TR" sz="2800" dirty="0" err="1"/>
              <a:t>Markov</a:t>
            </a:r>
            <a:r>
              <a:rPr lang="tr-TR" sz="2800" dirty="0"/>
              <a:t> </a:t>
            </a:r>
            <a:r>
              <a:rPr lang="tr-TR" sz="2800" dirty="0" err="1"/>
              <a:t>Chain</a:t>
            </a:r>
            <a:r>
              <a:rPr lang="tr-TR" sz="2800" dirty="0"/>
              <a:t>:</a:t>
            </a:r>
          </a:p>
          <a:p>
            <a:pPr lvl="1"/>
            <a:r>
              <a:rPr lang="tr-TR" sz="2400" dirty="0" smtClean="0"/>
              <a:t>P(Q</a:t>
            </a:r>
            <a:r>
              <a:rPr lang="tr-TR" sz="2400" baseline="-25000" dirty="0" smtClean="0"/>
              <a:t>t</a:t>
            </a:r>
            <a:r>
              <a:rPr lang="tr-TR" sz="2400" dirty="0" smtClean="0"/>
              <a:t>|Q</a:t>
            </a:r>
            <a:r>
              <a:rPr lang="tr-TR" sz="2400" baseline="-25000" dirty="0" smtClean="0"/>
              <a:t>0:t-1</a:t>
            </a:r>
            <a:r>
              <a:rPr lang="tr-TR" sz="2400" dirty="0"/>
              <a:t>) = </a:t>
            </a:r>
            <a:r>
              <a:rPr lang="tr-TR" sz="2400" dirty="0" smtClean="0"/>
              <a:t>P(Q</a:t>
            </a:r>
            <a:r>
              <a:rPr lang="tr-TR" sz="2400" baseline="-25000" dirty="0" smtClean="0"/>
              <a:t>t</a:t>
            </a:r>
            <a:r>
              <a:rPr lang="tr-TR" sz="2400" dirty="0" smtClean="0"/>
              <a:t>|Q</a:t>
            </a:r>
            <a:r>
              <a:rPr lang="tr-TR" sz="2400" baseline="-25000" dirty="0" smtClean="0"/>
              <a:t>t-1</a:t>
            </a:r>
            <a:r>
              <a:rPr lang="tr-TR" sz="2400" dirty="0" smtClean="0"/>
              <a:t>,Q</a:t>
            </a:r>
            <a:r>
              <a:rPr lang="tr-TR" sz="2400" baseline="-25000" dirty="0" smtClean="0"/>
              <a:t>t-2</a:t>
            </a:r>
            <a:r>
              <a:rPr lang="tr-TR" sz="2400" dirty="0" smtClean="0"/>
              <a:t>) </a:t>
            </a:r>
          </a:p>
          <a:p>
            <a:pPr lvl="1"/>
            <a:endParaRPr lang="tr-TR" sz="2400" dirty="0" smtClean="0"/>
          </a:p>
          <a:p>
            <a:pPr lvl="1"/>
            <a:endParaRPr lang="tr-TR" sz="2400" dirty="0"/>
          </a:p>
          <a:p>
            <a:pPr lvl="1"/>
            <a:endParaRPr lang="tr-TR" sz="2400" dirty="0" smtClean="0"/>
          </a:p>
          <a:p>
            <a:r>
              <a:rPr lang="tr-TR" sz="2800" dirty="0"/>
              <a:t>Sensor </a:t>
            </a:r>
            <a:r>
              <a:rPr lang="tr-TR" sz="2800" dirty="0" err="1"/>
              <a:t>Markov</a:t>
            </a:r>
            <a:r>
              <a:rPr lang="tr-TR" sz="2800" dirty="0"/>
              <a:t> </a:t>
            </a:r>
            <a:r>
              <a:rPr lang="tr-TR" sz="2800" dirty="0" err="1"/>
              <a:t>assumption</a:t>
            </a:r>
            <a:r>
              <a:rPr lang="tr-TR" sz="2800" dirty="0"/>
              <a:t>: </a:t>
            </a:r>
            <a:endParaRPr lang="tr-TR" sz="2800" dirty="0" smtClean="0"/>
          </a:p>
          <a:p>
            <a:pPr lvl="1"/>
            <a:r>
              <a:rPr lang="tr-TR" sz="2400" smtClean="0"/>
              <a:t>P(O</a:t>
            </a:r>
            <a:r>
              <a:rPr lang="tr-TR" sz="2400" baseline="-25000" smtClean="0"/>
              <a:t>t</a:t>
            </a:r>
            <a:r>
              <a:rPr lang="tr-TR" sz="2400" smtClean="0"/>
              <a:t>|Q</a:t>
            </a:r>
            <a:r>
              <a:rPr lang="tr-TR" sz="2400" baseline="-25000" smtClean="0"/>
              <a:t>0:t</a:t>
            </a:r>
            <a:r>
              <a:rPr lang="en-US" sz="2400" baseline="-25000" smtClean="0"/>
              <a:t> </a:t>
            </a:r>
            <a:r>
              <a:rPr lang="tr-TR" sz="2400" smtClean="0"/>
              <a:t>,O</a:t>
            </a:r>
            <a:r>
              <a:rPr lang="tr-TR" sz="2400" baseline="-25000" smtClean="0"/>
              <a:t>t-1</a:t>
            </a:r>
            <a:r>
              <a:rPr lang="tr-TR" sz="2400" dirty="0" smtClean="0"/>
              <a:t>) </a:t>
            </a:r>
            <a:r>
              <a:rPr lang="tr-TR" sz="2400"/>
              <a:t>= </a:t>
            </a:r>
            <a:r>
              <a:rPr lang="tr-TR" sz="2400" smtClean="0"/>
              <a:t>P(O</a:t>
            </a:r>
            <a:r>
              <a:rPr lang="tr-TR" sz="2400" baseline="-25000" smtClean="0"/>
              <a:t>t</a:t>
            </a:r>
            <a:r>
              <a:rPr lang="tr-TR" sz="2400" smtClean="0"/>
              <a:t>|Q</a:t>
            </a:r>
            <a:r>
              <a:rPr lang="tr-TR" sz="2400" baseline="-25000" smtClean="0"/>
              <a:t>t</a:t>
            </a:r>
            <a:r>
              <a:rPr lang="tr-TR" sz="2400" dirty="0" smtClean="0"/>
              <a:t>) </a:t>
            </a:r>
            <a:endParaRPr lang="tr-TR" sz="2400" dirty="0"/>
          </a:p>
          <a:p>
            <a:r>
              <a:rPr lang="en-US" sz="2800" dirty="0" err="1" smtClean="0"/>
              <a:t>Stationar</a:t>
            </a:r>
            <a:r>
              <a:rPr lang="tr-TR" sz="2800" dirty="0" err="1" smtClean="0"/>
              <a:t>ity</a:t>
            </a:r>
            <a:r>
              <a:rPr lang="en-US" sz="2800" dirty="0" smtClean="0"/>
              <a:t> </a:t>
            </a:r>
            <a:r>
              <a:rPr lang="tr-TR" sz="2800" dirty="0" err="1" smtClean="0"/>
              <a:t>assumption</a:t>
            </a:r>
            <a:r>
              <a:rPr lang="en-US" sz="2800" dirty="0" smtClean="0"/>
              <a:t>: </a:t>
            </a:r>
            <a:endParaRPr lang="tr-TR" sz="2800" dirty="0" smtClean="0"/>
          </a:p>
          <a:p>
            <a:pPr marL="971550" lvl="1" indent="-514350">
              <a:buFont typeface="+mj-lt"/>
              <a:buAutoNum type="arabicPeriod"/>
            </a:pPr>
            <a:r>
              <a:rPr lang="tr-TR" sz="2400" dirty="0" smtClean="0"/>
              <a:t>a </a:t>
            </a:r>
            <a:r>
              <a:rPr lang="en-US" sz="2400" dirty="0" smtClean="0"/>
              <a:t>transition </a:t>
            </a:r>
            <a:r>
              <a:rPr lang="en-US" sz="2400" dirty="0"/>
              <a:t>model </a:t>
            </a:r>
            <a:r>
              <a:rPr lang="tr-TR" sz="2400" dirty="0" smtClean="0"/>
              <a:t>P(Q</a:t>
            </a:r>
            <a:r>
              <a:rPr lang="tr-TR" sz="2400" baseline="-25000" dirty="0" smtClean="0"/>
              <a:t>t</a:t>
            </a:r>
            <a:r>
              <a:rPr lang="tr-TR" sz="2400" dirty="0" smtClean="0"/>
              <a:t>|Q</a:t>
            </a:r>
            <a:r>
              <a:rPr lang="tr-TR" sz="2400" baseline="-25000" dirty="0" smtClean="0"/>
              <a:t>t-1</a:t>
            </a:r>
            <a:r>
              <a:rPr lang="tr-TR" sz="2400" dirty="0" smtClean="0"/>
              <a:t>)</a:t>
            </a:r>
          </a:p>
          <a:p>
            <a:pPr marL="971550" lvl="1" indent="-514350">
              <a:buFont typeface="+mj-lt"/>
              <a:buAutoNum type="arabicPeriod"/>
            </a:pPr>
            <a:r>
              <a:rPr lang="tr-TR" sz="2400" dirty="0" smtClean="0"/>
              <a:t>a sensor (</a:t>
            </a:r>
            <a:r>
              <a:rPr lang="tr-TR" sz="2400" dirty="0" err="1" smtClean="0"/>
              <a:t>observation</a:t>
            </a:r>
            <a:r>
              <a:rPr lang="tr-TR" sz="2400" dirty="0" smtClean="0"/>
              <a:t>) </a:t>
            </a:r>
            <a:r>
              <a:rPr lang="tr-TR" sz="2400" dirty="0"/>
              <a:t>model </a:t>
            </a:r>
            <a:r>
              <a:rPr lang="tr-TR" sz="2400" dirty="0" smtClean="0"/>
              <a:t>P(</a:t>
            </a:r>
            <a:r>
              <a:rPr lang="tr-TR" sz="2400" dirty="0" err="1" smtClean="0"/>
              <a:t>O</a:t>
            </a:r>
            <a:r>
              <a:rPr lang="tr-TR" sz="2400" baseline="-25000" dirty="0" err="1" smtClean="0"/>
              <a:t>t</a:t>
            </a:r>
            <a:r>
              <a:rPr lang="tr-TR" sz="2400" dirty="0" err="1" smtClean="0"/>
              <a:t>|Q</a:t>
            </a:r>
            <a:r>
              <a:rPr lang="tr-TR" sz="2400" baseline="-25000" dirty="0" err="1" smtClean="0"/>
              <a:t>t</a:t>
            </a:r>
            <a:r>
              <a:rPr lang="tr-TR" sz="2400" dirty="0" smtClean="0"/>
              <a:t>)</a:t>
            </a:r>
            <a:endParaRPr lang="tr-TR" sz="2400" dirty="0"/>
          </a:p>
          <a:p>
            <a:pPr lvl="1"/>
            <a:endParaRPr lang="tr-TR" sz="2400" dirty="0"/>
          </a:p>
        </p:txBody>
      </p:sp>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02978" y="2780928"/>
            <a:ext cx="83915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977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smtClean="0"/>
              <a:t>First-</a:t>
            </a:r>
            <a:r>
              <a:rPr lang="tr-TR" dirty="0" err="1" smtClean="0"/>
              <a:t>Order</a:t>
            </a:r>
            <a:r>
              <a:rPr lang="tr-TR" dirty="0" smtClean="0"/>
              <a:t> </a:t>
            </a:r>
            <a:r>
              <a:rPr lang="tr-TR" dirty="0" err="1" smtClean="0"/>
              <a:t>Markov</a:t>
            </a:r>
            <a:r>
              <a:rPr lang="tr-TR" dirty="0" smtClean="0"/>
              <a:t> </a:t>
            </a:r>
            <a:r>
              <a:rPr lang="tr-TR" dirty="0" err="1" smtClean="0"/>
              <a:t>Assumption</a:t>
            </a:r>
            <a:r>
              <a:rPr lang="tr-TR" dirty="0" smtClean="0"/>
              <a:t> </a:t>
            </a:r>
            <a:r>
              <a:rPr lang="tr-TR" dirty="0" err="1" smtClean="0"/>
              <a:t>Problems</a:t>
            </a:r>
            <a:endParaRPr lang="tr-TR" dirty="0"/>
          </a:p>
        </p:txBody>
      </p:sp>
      <p:sp>
        <p:nvSpPr>
          <p:cNvPr id="3" name="İçerik Yer Tutucusu 2"/>
          <p:cNvSpPr>
            <a:spLocks noGrp="1"/>
          </p:cNvSpPr>
          <p:nvPr>
            <p:ph idx="1"/>
          </p:nvPr>
        </p:nvSpPr>
        <p:spPr>
          <a:xfrm>
            <a:off x="457200" y="1600201"/>
            <a:ext cx="8507288" cy="2620887"/>
          </a:xfrm>
        </p:spPr>
        <p:txBody>
          <a:bodyPr>
            <a:normAutofit fontScale="70000" lnSpcReduction="20000"/>
          </a:bodyPr>
          <a:lstStyle/>
          <a:p>
            <a:r>
              <a:rPr lang="en-US" dirty="0"/>
              <a:t>First-order Markov assumption not exactly true in real world</a:t>
            </a:r>
            <a:r>
              <a:rPr lang="en-US" dirty="0" smtClean="0"/>
              <a:t>!</a:t>
            </a:r>
            <a:endParaRPr lang="tr-TR" dirty="0" smtClean="0"/>
          </a:p>
          <a:p>
            <a:r>
              <a:rPr lang="tr-TR" dirty="0" err="1"/>
              <a:t>Possible</a:t>
            </a:r>
            <a:r>
              <a:rPr lang="tr-TR" dirty="0"/>
              <a:t> </a:t>
            </a:r>
            <a:r>
              <a:rPr lang="tr-TR" dirty="0" err="1" smtClean="0"/>
              <a:t>fixes</a:t>
            </a:r>
            <a:r>
              <a:rPr lang="tr-TR" dirty="0"/>
              <a:t>:</a:t>
            </a:r>
          </a:p>
          <a:p>
            <a:pPr marL="971550" lvl="1" indent="-514350">
              <a:buFont typeface="+mj-lt"/>
              <a:buAutoNum type="arabicPeriod"/>
            </a:pPr>
            <a:r>
              <a:rPr lang="en-US" dirty="0" smtClean="0"/>
              <a:t>Increase </a:t>
            </a:r>
            <a:r>
              <a:rPr lang="en-US" dirty="0"/>
              <a:t>order of Markov </a:t>
            </a:r>
            <a:r>
              <a:rPr lang="en-US" dirty="0" smtClean="0"/>
              <a:t>process</a:t>
            </a:r>
            <a:endParaRPr lang="tr-TR" dirty="0" smtClean="0"/>
          </a:p>
          <a:p>
            <a:pPr marL="1371600" lvl="2" indent="-514350"/>
            <a:r>
              <a:rPr lang="en-US" dirty="0"/>
              <a:t>e.g., </a:t>
            </a:r>
            <a:r>
              <a:rPr lang="tr-TR" dirty="0" err="1" smtClean="0"/>
              <a:t>second</a:t>
            </a:r>
            <a:r>
              <a:rPr lang="tr-TR" dirty="0" smtClean="0"/>
              <a:t>- </a:t>
            </a:r>
            <a:r>
              <a:rPr lang="tr-TR" dirty="0" err="1" smtClean="0"/>
              <a:t>order</a:t>
            </a:r>
            <a:r>
              <a:rPr lang="tr-TR" dirty="0" smtClean="0"/>
              <a:t> </a:t>
            </a:r>
            <a:r>
              <a:rPr lang="tr-TR" dirty="0" err="1" smtClean="0"/>
              <a:t>Markov</a:t>
            </a:r>
            <a:r>
              <a:rPr lang="tr-TR" dirty="0" smtClean="0"/>
              <a:t>, </a:t>
            </a:r>
            <a:r>
              <a:rPr lang="tr-TR" dirty="0" err="1" smtClean="0"/>
              <a:t>third-order</a:t>
            </a:r>
            <a:r>
              <a:rPr lang="tr-TR" dirty="0" smtClean="0"/>
              <a:t> </a:t>
            </a:r>
            <a:r>
              <a:rPr lang="tr-TR" dirty="0" err="1" smtClean="0"/>
              <a:t>Markov</a:t>
            </a:r>
            <a:r>
              <a:rPr lang="tr-TR" dirty="0" smtClean="0"/>
              <a:t> </a:t>
            </a:r>
            <a:endParaRPr lang="en-US" dirty="0"/>
          </a:p>
          <a:p>
            <a:pPr marL="971550" lvl="1" indent="-514350">
              <a:buFont typeface="+mj-lt"/>
              <a:buAutoNum type="arabicPeriod"/>
            </a:pPr>
            <a:r>
              <a:rPr lang="en-US" dirty="0" smtClean="0"/>
              <a:t>Augment state</a:t>
            </a:r>
            <a:endParaRPr lang="tr-TR" dirty="0" smtClean="0"/>
          </a:p>
          <a:p>
            <a:pPr marL="1200150" lvl="2" indent="-342900"/>
            <a:r>
              <a:rPr lang="en-US" dirty="0"/>
              <a:t>e.g., add Temp</a:t>
            </a:r>
            <a:r>
              <a:rPr lang="en-US" baseline="-25000" dirty="0"/>
              <a:t>t</a:t>
            </a:r>
            <a:r>
              <a:rPr lang="en-US" dirty="0"/>
              <a:t>, </a:t>
            </a:r>
            <a:r>
              <a:rPr lang="en-US" dirty="0" err="1"/>
              <a:t>Pressure</a:t>
            </a:r>
            <a:r>
              <a:rPr lang="en-US" baseline="-25000" dirty="0" err="1"/>
              <a:t>t</a:t>
            </a:r>
            <a:endParaRPr lang="en-US" baseline="-25000" dirty="0"/>
          </a:p>
          <a:p>
            <a:r>
              <a:rPr lang="tr-TR" dirty="0" err="1"/>
              <a:t>Example</a:t>
            </a:r>
            <a:r>
              <a:rPr lang="tr-TR" dirty="0"/>
              <a:t>: robot </a:t>
            </a:r>
            <a:r>
              <a:rPr lang="tr-TR" dirty="0" err="1" smtClean="0"/>
              <a:t>motion</a:t>
            </a:r>
            <a:endParaRPr lang="tr-TR" dirty="0"/>
          </a:p>
          <a:p>
            <a:pPr lvl="1"/>
            <a:r>
              <a:rPr lang="en-US" dirty="0"/>
              <a:t>Augment position and velocity with </a:t>
            </a:r>
            <a:r>
              <a:rPr lang="en-US" dirty="0" err="1" smtClean="0"/>
              <a:t>Battery</a:t>
            </a:r>
            <a:r>
              <a:rPr lang="en-US" baseline="-25000" dirty="0" err="1" smtClean="0"/>
              <a:t>t</a:t>
            </a:r>
            <a:endParaRPr lang="en-US" baseline="-25000"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35696" y="4293096"/>
            <a:ext cx="5616624" cy="2145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693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Hidden</a:t>
            </a:r>
            <a:r>
              <a:rPr lang="tr-TR" dirty="0" smtClean="0"/>
              <a:t> </a:t>
            </a:r>
            <a:r>
              <a:rPr lang="tr-TR" dirty="0" err="1" smtClean="0"/>
              <a:t>Markov</a:t>
            </a:r>
            <a:r>
              <a:rPr lang="tr-TR" dirty="0" smtClean="0"/>
              <a:t> Model</a:t>
            </a:r>
            <a:endParaRPr lang="tr-TR" dirty="0"/>
          </a:p>
        </p:txBody>
      </p:sp>
      <p:sp>
        <p:nvSpPr>
          <p:cNvPr id="3" name="İçerik Yer Tutucusu 2"/>
          <p:cNvSpPr>
            <a:spLocks noGrp="1"/>
          </p:cNvSpPr>
          <p:nvPr>
            <p:ph idx="1"/>
          </p:nvPr>
        </p:nvSpPr>
        <p:spPr>
          <a:xfrm>
            <a:off x="457200" y="1600200"/>
            <a:ext cx="8229600" cy="5069160"/>
          </a:xfrm>
        </p:spPr>
        <p:txBody>
          <a:bodyPr>
            <a:normAutofit fontScale="62500" lnSpcReduction="20000"/>
          </a:bodyPr>
          <a:lstStyle/>
          <a:p>
            <a:pPr algn="just">
              <a:lnSpc>
                <a:spcPct val="120000"/>
              </a:lnSpc>
            </a:pPr>
            <a:r>
              <a:rPr lang="en-US" dirty="0"/>
              <a:t>A Markov chain is useful when </a:t>
            </a:r>
            <a:endParaRPr lang="tr-TR" dirty="0" smtClean="0"/>
          </a:p>
          <a:p>
            <a:pPr lvl="1" algn="just">
              <a:lnSpc>
                <a:spcPct val="120000"/>
              </a:lnSpc>
            </a:pPr>
            <a:r>
              <a:rPr lang="en-US" dirty="0" smtClean="0"/>
              <a:t>we </a:t>
            </a:r>
            <a:r>
              <a:rPr lang="en-US" dirty="0"/>
              <a:t>need to compute a probability for a </a:t>
            </a:r>
            <a:r>
              <a:rPr lang="en-US" dirty="0" smtClean="0"/>
              <a:t>sequence</a:t>
            </a:r>
            <a:r>
              <a:rPr lang="tr-TR" dirty="0" smtClean="0"/>
              <a:t> </a:t>
            </a:r>
            <a:r>
              <a:rPr lang="en-US" dirty="0" smtClean="0"/>
              <a:t>of </a:t>
            </a:r>
            <a:r>
              <a:rPr lang="en-US" b="1" dirty="0"/>
              <a:t>events</a:t>
            </a:r>
            <a:r>
              <a:rPr lang="en-US" dirty="0"/>
              <a:t> </a:t>
            </a:r>
            <a:r>
              <a:rPr lang="en-US" dirty="0" smtClean="0"/>
              <a:t>that </a:t>
            </a:r>
            <a:r>
              <a:rPr lang="tr-TR" dirty="0" err="1" smtClean="0"/>
              <a:t>are</a:t>
            </a:r>
            <a:r>
              <a:rPr lang="tr-TR" dirty="0" smtClean="0"/>
              <a:t> </a:t>
            </a:r>
            <a:r>
              <a:rPr lang="en-US" b="1" dirty="0" err="1" smtClean="0"/>
              <a:t>observ</a:t>
            </a:r>
            <a:r>
              <a:rPr lang="tr-TR" b="1" dirty="0" err="1" smtClean="0"/>
              <a:t>able</a:t>
            </a:r>
            <a:r>
              <a:rPr lang="tr-TR" b="1" dirty="0" smtClean="0"/>
              <a:t> </a:t>
            </a:r>
            <a:r>
              <a:rPr lang="en-US" dirty="0" smtClean="0"/>
              <a:t>in </a:t>
            </a:r>
            <a:r>
              <a:rPr lang="en-US" dirty="0"/>
              <a:t>the world</a:t>
            </a:r>
            <a:r>
              <a:rPr lang="en-US" dirty="0" smtClean="0"/>
              <a:t>.</a:t>
            </a:r>
            <a:endParaRPr lang="tr-TR" dirty="0" smtClean="0"/>
          </a:p>
          <a:p>
            <a:pPr algn="just">
              <a:lnSpc>
                <a:spcPct val="120000"/>
              </a:lnSpc>
            </a:pPr>
            <a:r>
              <a:rPr lang="en-US" dirty="0" smtClean="0"/>
              <a:t>In </a:t>
            </a:r>
            <a:r>
              <a:rPr lang="en-US" dirty="0"/>
              <a:t>many </a:t>
            </a:r>
            <a:r>
              <a:rPr lang="en-US" dirty="0" smtClean="0"/>
              <a:t>cases </a:t>
            </a:r>
            <a:r>
              <a:rPr lang="en-US" dirty="0"/>
              <a:t>the </a:t>
            </a:r>
            <a:r>
              <a:rPr lang="en-US" b="1" dirty="0" smtClean="0"/>
              <a:t>events</a:t>
            </a:r>
            <a:r>
              <a:rPr lang="tr-TR" dirty="0" smtClean="0"/>
              <a:t> </a:t>
            </a:r>
            <a:r>
              <a:rPr lang="en-US" dirty="0" smtClean="0"/>
              <a:t>we </a:t>
            </a:r>
            <a:r>
              <a:rPr lang="en-US" dirty="0"/>
              <a:t>are interested in </a:t>
            </a:r>
            <a:r>
              <a:rPr lang="en-US" b="1" dirty="0"/>
              <a:t>may not be directly observable </a:t>
            </a:r>
            <a:r>
              <a:rPr lang="en-US" dirty="0"/>
              <a:t>in the world</a:t>
            </a:r>
            <a:r>
              <a:rPr lang="en-US" dirty="0" smtClean="0"/>
              <a:t>.</a:t>
            </a:r>
            <a:endParaRPr lang="tr-TR" dirty="0" smtClean="0"/>
          </a:p>
          <a:p>
            <a:pPr algn="just">
              <a:lnSpc>
                <a:spcPct val="120000"/>
              </a:lnSpc>
            </a:pPr>
            <a:r>
              <a:rPr lang="tr-TR" dirty="0" err="1" smtClean="0"/>
              <a:t>Example</a:t>
            </a:r>
            <a:r>
              <a:rPr lang="tr-TR" dirty="0" smtClean="0"/>
              <a:t> 1:</a:t>
            </a:r>
          </a:p>
          <a:p>
            <a:pPr lvl="1" algn="just">
              <a:lnSpc>
                <a:spcPct val="120000"/>
              </a:lnSpc>
            </a:pPr>
            <a:r>
              <a:rPr lang="tr-TR" dirty="0" smtClean="0"/>
              <a:t>P</a:t>
            </a:r>
            <a:r>
              <a:rPr lang="en-US" dirty="0" smtClean="0"/>
              <a:t>art-of-speech </a:t>
            </a:r>
            <a:r>
              <a:rPr lang="en-US" dirty="0"/>
              <a:t>tags </a:t>
            </a:r>
            <a:r>
              <a:rPr lang="tr-TR" dirty="0" err="1" smtClean="0"/>
              <a:t>are</a:t>
            </a:r>
            <a:r>
              <a:rPr lang="tr-TR" dirty="0" smtClean="0"/>
              <a:t> not </a:t>
            </a:r>
            <a:r>
              <a:rPr lang="tr-TR" dirty="0" err="1" smtClean="0"/>
              <a:t>observable</a:t>
            </a:r>
            <a:r>
              <a:rPr lang="tr-TR" dirty="0" smtClean="0"/>
              <a:t> </a:t>
            </a:r>
            <a:r>
              <a:rPr lang="en-US" dirty="0" smtClean="0"/>
              <a:t>in </a:t>
            </a:r>
            <a:r>
              <a:rPr lang="en-US" dirty="0"/>
              <a:t>the </a:t>
            </a:r>
            <a:r>
              <a:rPr lang="en-US" dirty="0" smtClean="0"/>
              <a:t>world</a:t>
            </a:r>
            <a:endParaRPr lang="tr-TR" dirty="0" smtClean="0"/>
          </a:p>
          <a:p>
            <a:pPr lvl="1" algn="just">
              <a:lnSpc>
                <a:spcPct val="120000"/>
              </a:lnSpc>
            </a:pPr>
            <a:r>
              <a:rPr lang="tr-TR" dirty="0" err="1" smtClean="0"/>
              <a:t>The</a:t>
            </a:r>
            <a:r>
              <a:rPr lang="tr-TR" dirty="0" smtClean="0"/>
              <a:t> </a:t>
            </a:r>
            <a:r>
              <a:rPr lang="en-US" dirty="0" smtClean="0"/>
              <a:t>words </a:t>
            </a:r>
            <a:r>
              <a:rPr lang="tr-TR" dirty="0" err="1" smtClean="0"/>
              <a:t>are</a:t>
            </a:r>
            <a:r>
              <a:rPr lang="tr-TR" dirty="0" smtClean="0"/>
              <a:t> </a:t>
            </a:r>
            <a:r>
              <a:rPr lang="tr-TR" dirty="0" err="1" smtClean="0"/>
              <a:t>observable</a:t>
            </a:r>
            <a:endParaRPr lang="tr-TR" dirty="0" smtClean="0"/>
          </a:p>
          <a:p>
            <a:pPr lvl="1" algn="just">
              <a:lnSpc>
                <a:spcPct val="120000"/>
              </a:lnSpc>
            </a:pPr>
            <a:r>
              <a:rPr lang="tr-TR" dirty="0" err="1" smtClean="0"/>
              <a:t>Therefore</a:t>
            </a:r>
            <a:r>
              <a:rPr lang="tr-TR" dirty="0"/>
              <a:t>, </a:t>
            </a:r>
            <a:r>
              <a:rPr lang="en-US" dirty="0"/>
              <a:t>the part-of-speech tags </a:t>
            </a:r>
            <a:r>
              <a:rPr lang="tr-TR" dirty="0" err="1"/>
              <a:t>are</a:t>
            </a:r>
            <a:r>
              <a:rPr lang="tr-TR" dirty="0"/>
              <a:t> </a:t>
            </a:r>
            <a:r>
              <a:rPr lang="tr-TR" dirty="0" err="1"/>
              <a:t>called</a:t>
            </a:r>
            <a:r>
              <a:rPr lang="tr-TR" dirty="0"/>
              <a:t> </a:t>
            </a:r>
            <a:r>
              <a:rPr lang="en-US" dirty="0"/>
              <a:t>hidden</a:t>
            </a:r>
            <a:r>
              <a:rPr lang="tr-TR" dirty="0"/>
              <a:t> </a:t>
            </a:r>
          </a:p>
          <a:p>
            <a:pPr lvl="1" algn="just">
              <a:lnSpc>
                <a:spcPct val="120000"/>
              </a:lnSpc>
            </a:pPr>
            <a:r>
              <a:rPr lang="tr-TR" dirty="0" err="1" smtClean="0"/>
              <a:t>We</a:t>
            </a:r>
            <a:r>
              <a:rPr lang="en-US" dirty="0" smtClean="0"/>
              <a:t> </a:t>
            </a:r>
            <a:r>
              <a:rPr lang="tr-TR" dirty="0" err="1" smtClean="0"/>
              <a:t>have</a:t>
            </a:r>
            <a:r>
              <a:rPr lang="tr-TR" dirty="0" smtClean="0"/>
              <a:t> </a:t>
            </a:r>
            <a:r>
              <a:rPr lang="tr-TR" dirty="0" err="1" smtClean="0"/>
              <a:t>to</a:t>
            </a:r>
            <a:r>
              <a:rPr lang="tr-TR" dirty="0" smtClean="0"/>
              <a:t> </a:t>
            </a:r>
            <a:r>
              <a:rPr lang="en-US" dirty="0" smtClean="0"/>
              <a:t>infer</a:t>
            </a:r>
            <a:r>
              <a:rPr lang="tr-TR" dirty="0" smtClean="0"/>
              <a:t> </a:t>
            </a:r>
            <a:r>
              <a:rPr lang="en-US" dirty="0" smtClean="0"/>
              <a:t>the </a:t>
            </a:r>
            <a:r>
              <a:rPr lang="en-US" dirty="0"/>
              <a:t>correct tags from the word </a:t>
            </a:r>
            <a:r>
              <a:rPr lang="en-US" dirty="0" smtClean="0"/>
              <a:t>sequence</a:t>
            </a:r>
            <a:endParaRPr lang="tr-TR" dirty="0" smtClean="0"/>
          </a:p>
          <a:p>
            <a:pPr algn="just">
              <a:lnSpc>
                <a:spcPct val="120000"/>
              </a:lnSpc>
            </a:pPr>
            <a:r>
              <a:rPr lang="tr-TR" dirty="0" err="1" smtClean="0"/>
              <a:t>Example</a:t>
            </a:r>
            <a:r>
              <a:rPr lang="tr-TR" dirty="0" smtClean="0"/>
              <a:t> 2:</a:t>
            </a:r>
            <a:endParaRPr lang="tr-TR" dirty="0"/>
          </a:p>
          <a:p>
            <a:pPr lvl="1" algn="just">
              <a:lnSpc>
                <a:spcPct val="120000"/>
              </a:lnSpc>
            </a:pPr>
            <a:r>
              <a:rPr lang="tr-TR" dirty="0" smtClean="0"/>
              <a:t>I</a:t>
            </a:r>
            <a:r>
              <a:rPr lang="en-US" dirty="0" smtClean="0"/>
              <a:t>n </a:t>
            </a:r>
            <a:r>
              <a:rPr lang="en-US" dirty="0"/>
              <a:t>speech </a:t>
            </a:r>
            <a:r>
              <a:rPr lang="en-US" dirty="0" smtClean="0"/>
              <a:t>recognition</a:t>
            </a:r>
            <a:r>
              <a:rPr lang="tr-TR" dirty="0" smtClean="0"/>
              <a:t> </a:t>
            </a:r>
            <a:r>
              <a:rPr lang="en-US" dirty="0" smtClean="0"/>
              <a:t>acoustic </a:t>
            </a:r>
            <a:r>
              <a:rPr lang="en-US" dirty="0"/>
              <a:t>events in the </a:t>
            </a:r>
            <a:r>
              <a:rPr lang="en-US" dirty="0" smtClean="0"/>
              <a:t>world</a:t>
            </a:r>
            <a:r>
              <a:rPr lang="tr-TR" dirty="0" smtClean="0"/>
              <a:t> </a:t>
            </a:r>
            <a:r>
              <a:rPr lang="tr-TR" dirty="0" err="1" smtClean="0"/>
              <a:t>are</a:t>
            </a:r>
            <a:r>
              <a:rPr lang="tr-TR" dirty="0" smtClean="0"/>
              <a:t> </a:t>
            </a:r>
            <a:r>
              <a:rPr lang="tr-TR" dirty="0" err="1" smtClean="0"/>
              <a:t>observable</a:t>
            </a:r>
            <a:r>
              <a:rPr lang="tr-TR" dirty="0" smtClean="0"/>
              <a:t> </a:t>
            </a:r>
          </a:p>
          <a:p>
            <a:pPr lvl="1" algn="just">
              <a:lnSpc>
                <a:spcPct val="120000"/>
              </a:lnSpc>
            </a:pPr>
            <a:r>
              <a:rPr lang="tr-TR" dirty="0"/>
              <a:t>T</a:t>
            </a:r>
            <a:r>
              <a:rPr lang="en-US" dirty="0" smtClean="0"/>
              <a:t>he </a:t>
            </a:r>
            <a:r>
              <a:rPr lang="en-US" dirty="0"/>
              <a:t>underlying causal source of the </a:t>
            </a:r>
            <a:r>
              <a:rPr lang="en-US" dirty="0" smtClean="0"/>
              <a:t>acoustics</a:t>
            </a:r>
            <a:r>
              <a:rPr lang="tr-TR" dirty="0" smtClean="0"/>
              <a:t> </a:t>
            </a:r>
            <a:r>
              <a:rPr lang="tr-TR" dirty="0" err="1" smtClean="0"/>
              <a:t>are</a:t>
            </a:r>
            <a:r>
              <a:rPr lang="tr-TR" dirty="0" smtClean="0"/>
              <a:t> </a:t>
            </a:r>
            <a:r>
              <a:rPr lang="en-US" dirty="0"/>
              <a:t>“hidden” </a:t>
            </a:r>
            <a:r>
              <a:rPr lang="en-US" dirty="0" smtClean="0"/>
              <a:t>words</a:t>
            </a:r>
            <a:endParaRPr lang="tr-TR" dirty="0" smtClean="0"/>
          </a:p>
          <a:p>
            <a:pPr lvl="1" algn="just">
              <a:lnSpc>
                <a:spcPct val="120000"/>
              </a:lnSpc>
            </a:pPr>
            <a:r>
              <a:rPr lang="tr-TR" dirty="0" err="1" smtClean="0"/>
              <a:t>We</a:t>
            </a:r>
            <a:r>
              <a:rPr lang="tr-TR" dirty="0" smtClean="0"/>
              <a:t> </a:t>
            </a:r>
            <a:r>
              <a:rPr lang="tr-TR" dirty="0" err="1" smtClean="0"/>
              <a:t>try</a:t>
            </a:r>
            <a:r>
              <a:rPr lang="tr-TR" dirty="0" smtClean="0"/>
              <a:t> </a:t>
            </a:r>
            <a:r>
              <a:rPr lang="en-US" dirty="0" smtClean="0"/>
              <a:t>to </a:t>
            </a:r>
            <a:r>
              <a:rPr lang="en-US" dirty="0"/>
              <a:t>infer the </a:t>
            </a:r>
            <a:r>
              <a:rPr lang="en-US" dirty="0" smtClean="0"/>
              <a:t>presence</a:t>
            </a:r>
            <a:r>
              <a:rPr lang="tr-TR" dirty="0" smtClean="0"/>
              <a:t> </a:t>
            </a:r>
            <a:r>
              <a:rPr lang="en-US" dirty="0" smtClean="0"/>
              <a:t>of </a:t>
            </a:r>
            <a:r>
              <a:rPr lang="en-US" dirty="0"/>
              <a:t>“hidden” </a:t>
            </a:r>
            <a:r>
              <a:rPr lang="en-US" dirty="0" smtClean="0"/>
              <a:t>words</a:t>
            </a:r>
            <a:endParaRPr lang="tr-TR" dirty="0"/>
          </a:p>
        </p:txBody>
      </p:sp>
    </p:spTree>
    <p:extLst>
      <p:ext uri="{BB962C8B-B14F-4D97-AF65-F5344CB8AC3E}">
        <p14:creationId xmlns:p14="http://schemas.microsoft.com/office/powerpoint/2010/main" val="11943321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Formal</a:t>
            </a:r>
            <a:r>
              <a:rPr lang="tr-TR" dirty="0" smtClean="0"/>
              <a:t> Definition of HMM</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412776"/>
                <a:ext cx="8229600" cy="5257800"/>
              </a:xfrm>
            </p:spPr>
            <p:txBody>
              <a:bodyPr>
                <a:normAutofit fontScale="62500" lnSpcReduction="20000"/>
              </a:bodyPr>
              <a:lstStyle/>
              <a:p>
                <a:r>
                  <a:rPr lang="en-US" b="1" dirty="0"/>
                  <a:t>Q</a:t>
                </a:r>
                <a:r>
                  <a:rPr lang="en-US" dirty="0"/>
                  <a:t> = q</a:t>
                </a:r>
                <a:r>
                  <a:rPr lang="en-US" baseline="-25000" dirty="0"/>
                  <a:t>1</a:t>
                </a:r>
                <a:r>
                  <a:rPr lang="en-US" dirty="0"/>
                  <a:t>q</a:t>
                </a:r>
                <a:r>
                  <a:rPr lang="en-US" baseline="-25000" dirty="0"/>
                  <a:t>2</a:t>
                </a:r>
                <a:r>
                  <a:rPr lang="tr-TR" dirty="0"/>
                  <a:t>…</a:t>
                </a:r>
                <a:r>
                  <a:rPr lang="en-US" dirty="0" smtClean="0"/>
                  <a:t>q</a:t>
                </a:r>
                <a:r>
                  <a:rPr lang="tr-TR" baseline="-25000" dirty="0" smtClean="0"/>
                  <a:t>n</a:t>
                </a:r>
                <a:r>
                  <a:rPr lang="en-US" dirty="0" smtClean="0"/>
                  <a:t> </a:t>
                </a:r>
                <a:r>
                  <a:rPr lang="en-US" dirty="0"/>
                  <a:t>a set of </a:t>
                </a:r>
                <a:r>
                  <a:rPr lang="tr-TR" dirty="0" smtClean="0"/>
                  <a:t>N</a:t>
                </a:r>
                <a:r>
                  <a:rPr lang="en-US" dirty="0" smtClean="0"/>
                  <a:t> </a:t>
                </a:r>
                <a:r>
                  <a:rPr lang="en-US" b="1" dirty="0"/>
                  <a:t>states</a:t>
                </a:r>
              </a:p>
              <a:p>
                <a:r>
                  <a:rPr lang="tr-TR" sz="3100" b="1" dirty="0"/>
                  <a:t>A</a:t>
                </a:r>
                <a:r>
                  <a:rPr lang="tr-TR" dirty="0"/>
                  <a:t> = a</a:t>
                </a:r>
                <a:r>
                  <a:rPr lang="tr-TR" baseline="-25000" dirty="0"/>
                  <a:t>01</a:t>
                </a:r>
                <a:r>
                  <a:rPr lang="tr-TR" dirty="0"/>
                  <a:t>a</a:t>
                </a:r>
                <a:r>
                  <a:rPr lang="tr-TR" baseline="-25000" dirty="0"/>
                  <a:t>02</a:t>
                </a:r>
                <a:r>
                  <a:rPr lang="tr-TR" dirty="0"/>
                  <a:t> …a</a:t>
                </a:r>
                <a:r>
                  <a:rPr lang="tr-TR" baseline="-25000" dirty="0"/>
                  <a:t>n1</a:t>
                </a:r>
                <a:r>
                  <a:rPr lang="tr-TR" dirty="0"/>
                  <a:t>…</a:t>
                </a:r>
                <a:r>
                  <a:rPr lang="tr-TR" dirty="0" err="1"/>
                  <a:t>a</a:t>
                </a:r>
                <a:r>
                  <a:rPr lang="tr-TR" baseline="-25000" dirty="0" err="1"/>
                  <a:t>nn</a:t>
                </a:r>
                <a:endParaRPr lang="tr-TR" dirty="0"/>
              </a:p>
              <a:p>
                <a:pPr lvl="1"/>
                <a:r>
                  <a:rPr lang="tr-TR" dirty="0" smtClean="0"/>
                  <a:t>a </a:t>
                </a:r>
                <a:r>
                  <a:rPr lang="tr-TR" b="1" dirty="0" err="1"/>
                  <a:t>transition</a:t>
                </a:r>
                <a:r>
                  <a:rPr lang="tr-TR" b="1" dirty="0"/>
                  <a:t> </a:t>
                </a:r>
                <a:r>
                  <a:rPr lang="tr-TR" b="1" dirty="0" err="1"/>
                  <a:t>probability</a:t>
                </a:r>
                <a:r>
                  <a:rPr lang="tr-TR" b="1" dirty="0"/>
                  <a:t> </a:t>
                </a:r>
                <a:r>
                  <a:rPr lang="tr-TR" b="1" dirty="0" err="1"/>
                  <a:t>matrix</a:t>
                </a:r>
                <a:r>
                  <a:rPr lang="tr-TR" b="1" dirty="0"/>
                  <a:t> </a:t>
                </a:r>
              </a:p>
              <a:p>
                <a:pPr lvl="1"/>
                <a:r>
                  <a:rPr lang="tr-TR" dirty="0" err="1"/>
                  <a:t>each</a:t>
                </a:r>
                <a:r>
                  <a:rPr lang="tr-TR" dirty="0"/>
                  <a:t> </a:t>
                </a:r>
                <a:r>
                  <a:rPr lang="tr-TR" dirty="0" err="1"/>
                  <a:t>a</a:t>
                </a:r>
                <a:r>
                  <a:rPr lang="tr-TR" baseline="-25000" dirty="0" err="1"/>
                  <a:t>i</a:t>
                </a:r>
                <a:r>
                  <a:rPr lang="tr-TR" baseline="-25000" dirty="0"/>
                  <a:t> j </a:t>
                </a:r>
                <a:r>
                  <a:rPr lang="tr-TR" dirty="0" err="1"/>
                  <a:t>representing</a:t>
                </a:r>
                <a:r>
                  <a:rPr lang="tr-TR" dirty="0"/>
                  <a:t> </a:t>
                </a:r>
                <a:r>
                  <a:rPr lang="en-US" dirty="0"/>
                  <a:t>the probability of moving from state </a:t>
                </a:r>
                <a:r>
                  <a:rPr lang="en-US" dirty="0" err="1"/>
                  <a:t>i</a:t>
                </a:r>
                <a:r>
                  <a:rPr lang="tr-TR" dirty="0"/>
                  <a:t> </a:t>
                </a:r>
                <a:r>
                  <a:rPr lang="tr-TR" dirty="0" err="1"/>
                  <a:t>to</a:t>
                </a:r>
                <a:r>
                  <a:rPr lang="tr-TR" dirty="0"/>
                  <a:t> </a:t>
                </a:r>
                <a:r>
                  <a:rPr lang="tr-TR" dirty="0" err="1"/>
                  <a:t>state</a:t>
                </a:r>
                <a:r>
                  <a:rPr lang="tr-TR" dirty="0"/>
                  <a:t> </a:t>
                </a:r>
                <a:r>
                  <a:rPr lang="tr-TR" dirty="0" smtClean="0"/>
                  <a:t>j </a:t>
                </a:r>
                <a:endParaRPr lang="tr-TR" i="1" dirty="0" smtClean="0">
                  <a:latin typeface="Cambria Math"/>
                </a:endParaRPr>
              </a:p>
              <a:p>
                <a:pPr lvl="1"/>
                <a14:m>
                  <m:oMath xmlns:m="http://schemas.openxmlformats.org/officeDocument/2006/math">
                    <m:nary>
                      <m:naryPr>
                        <m:chr m:val="∑"/>
                        <m:limLoc m:val="subSup"/>
                        <m:ctrlPr>
                          <a:rPr lang="tr-TR" i="1" dirty="0">
                            <a:latin typeface="Cambria Math" panose="02040503050406030204" pitchFamily="18" charset="0"/>
                          </a:rPr>
                        </m:ctrlPr>
                      </m:naryPr>
                      <m:sub>
                        <m:r>
                          <m:rPr>
                            <m:brk m:alnAt="25"/>
                          </m:rPr>
                          <a:rPr lang="tr-TR" i="1" dirty="0">
                            <a:latin typeface="Cambria Math"/>
                          </a:rPr>
                          <m:t>𝑗</m:t>
                        </m:r>
                        <m:r>
                          <a:rPr lang="tr-TR" i="1" dirty="0">
                            <a:latin typeface="Cambria Math"/>
                          </a:rPr>
                          <m:t>=</m:t>
                        </m:r>
                        <m:r>
                          <a:rPr lang="tr-TR" i="1" dirty="0">
                            <a:latin typeface="Cambria Math"/>
                          </a:rPr>
                          <m:t>1</m:t>
                        </m:r>
                      </m:sub>
                      <m:sup>
                        <m:r>
                          <a:rPr lang="tr-TR" i="1" dirty="0">
                            <a:latin typeface="Cambria Math"/>
                          </a:rPr>
                          <m:t>𝑛</m:t>
                        </m:r>
                      </m:sup>
                      <m:e>
                        <m:r>
                          <a:rPr lang="tr-TR" i="1" dirty="0">
                            <a:latin typeface="Cambria Math"/>
                          </a:rPr>
                          <m:t>𝑎</m:t>
                        </m:r>
                        <m:r>
                          <a:rPr lang="tr-TR" i="1" baseline="-25000" dirty="0">
                            <a:latin typeface="Cambria Math"/>
                          </a:rPr>
                          <m:t>𝑖𝑗</m:t>
                        </m:r>
                      </m:e>
                    </m:nary>
                    <m:r>
                      <a:rPr lang="tr-TR" i="1" dirty="0">
                        <a:latin typeface="Cambria Math"/>
                      </a:rPr>
                      <m:t>=</m:t>
                    </m:r>
                    <m:r>
                      <a:rPr lang="tr-TR" i="1" dirty="0">
                        <a:latin typeface="Cambria Math"/>
                      </a:rPr>
                      <m:t>1</m:t>
                    </m:r>
                    <m:r>
                      <a:rPr lang="tr-TR" i="1" dirty="0">
                        <a:latin typeface="Cambria Math"/>
                      </a:rPr>
                      <m:t> ∀</m:t>
                    </m:r>
                    <m:r>
                      <a:rPr lang="tr-TR" i="1" dirty="0">
                        <a:latin typeface="Cambria Math"/>
                        <a:ea typeface="Cambria Math"/>
                      </a:rPr>
                      <m:t>𝑖</m:t>
                    </m:r>
                  </m:oMath>
                </a14:m>
                <a:endParaRPr lang="it-IT" dirty="0"/>
              </a:p>
              <a:p>
                <a:r>
                  <a:rPr lang="tr-TR" sz="3100" b="1" dirty="0"/>
                  <a:t>O</a:t>
                </a:r>
                <a:r>
                  <a:rPr lang="tr-TR" dirty="0" smtClean="0"/>
                  <a:t> </a:t>
                </a:r>
                <a:r>
                  <a:rPr lang="tr-TR" dirty="0"/>
                  <a:t>= </a:t>
                </a:r>
                <a:r>
                  <a:rPr lang="tr-TR" dirty="0" smtClean="0"/>
                  <a:t>o</a:t>
                </a:r>
                <a:r>
                  <a:rPr lang="tr-TR" baseline="-25000" dirty="0" smtClean="0"/>
                  <a:t>1</a:t>
                </a:r>
                <a:r>
                  <a:rPr lang="tr-TR" dirty="0" smtClean="0"/>
                  <a:t>o</a:t>
                </a:r>
                <a:r>
                  <a:rPr lang="tr-TR" baseline="-25000" dirty="0" smtClean="0"/>
                  <a:t>2</a:t>
                </a:r>
                <a:r>
                  <a:rPr lang="tr-TR" dirty="0" smtClean="0"/>
                  <a:t> …</a:t>
                </a:r>
                <a:r>
                  <a:rPr lang="tr-TR" dirty="0" err="1" smtClean="0"/>
                  <a:t>o</a:t>
                </a:r>
                <a:r>
                  <a:rPr lang="tr-TR" baseline="-25000" dirty="0" err="1" smtClean="0"/>
                  <a:t>T</a:t>
                </a:r>
                <a:endParaRPr lang="tr-TR" dirty="0"/>
              </a:p>
              <a:p>
                <a:pPr marL="742950" lvl="2" indent="-342900"/>
                <a:r>
                  <a:rPr lang="en-US" dirty="0" smtClean="0"/>
                  <a:t>a </a:t>
                </a:r>
                <a:r>
                  <a:rPr lang="en-US" dirty="0"/>
                  <a:t>sequence of T </a:t>
                </a:r>
                <a:r>
                  <a:rPr lang="en-US" b="1" dirty="0"/>
                  <a:t>observations</a:t>
                </a:r>
                <a:r>
                  <a:rPr lang="en-US" dirty="0"/>
                  <a:t>, each one </a:t>
                </a:r>
                <a:r>
                  <a:rPr lang="en-US" dirty="0" smtClean="0"/>
                  <a:t>drawn</a:t>
                </a:r>
                <a:r>
                  <a:rPr lang="tr-TR" dirty="0" smtClean="0"/>
                  <a:t> </a:t>
                </a:r>
                <a:r>
                  <a:rPr lang="en-US" dirty="0" smtClean="0"/>
                  <a:t>from </a:t>
                </a:r>
                <a:r>
                  <a:rPr lang="en-US" dirty="0"/>
                  <a:t>a vocabulary V = </a:t>
                </a:r>
                <a:r>
                  <a:rPr lang="en-US" dirty="0" smtClean="0"/>
                  <a:t>v</a:t>
                </a:r>
                <a:r>
                  <a:rPr lang="en-US" baseline="-25000" dirty="0"/>
                  <a:t>1</a:t>
                </a:r>
                <a:r>
                  <a:rPr lang="tr-TR" dirty="0" smtClean="0"/>
                  <a:t>,</a:t>
                </a:r>
                <a:r>
                  <a:rPr lang="en-US" dirty="0" smtClean="0"/>
                  <a:t>v</a:t>
                </a:r>
                <a:r>
                  <a:rPr lang="en-US" baseline="-25000" dirty="0"/>
                  <a:t>2</a:t>
                </a:r>
                <a:r>
                  <a:rPr lang="tr-TR" dirty="0" smtClean="0"/>
                  <a:t>,…,</a:t>
                </a:r>
                <a:r>
                  <a:rPr lang="en-US" dirty="0" err="1" smtClean="0"/>
                  <a:t>v</a:t>
                </a:r>
                <a:r>
                  <a:rPr lang="en-US" baseline="-25000" dirty="0" err="1" smtClean="0"/>
                  <a:t>V</a:t>
                </a:r>
                <a:endParaRPr lang="tr-TR" baseline="-25000" dirty="0"/>
              </a:p>
              <a:p>
                <a:pPr marL="342900" lvl="1" indent="-342900">
                  <a:buFont typeface="Arial" pitchFamily="34" charset="0"/>
                  <a:buChar char="•"/>
                </a:pPr>
                <a:r>
                  <a:rPr lang="tr-TR" sz="3100" b="1" dirty="0"/>
                  <a:t>B</a:t>
                </a:r>
                <a:r>
                  <a:rPr lang="tr-TR" sz="3200" dirty="0" smtClean="0"/>
                  <a:t> = </a:t>
                </a:r>
                <a:r>
                  <a:rPr lang="tr-TR" sz="3200" dirty="0" err="1" smtClean="0"/>
                  <a:t>b</a:t>
                </a:r>
                <a:r>
                  <a:rPr lang="tr-TR" sz="3200" baseline="-25000" dirty="0" err="1" smtClean="0"/>
                  <a:t>i</a:t>
                </a:r>
                <a:r>
                  <a:rPr lang="tr-TR" sz="3200" dirty="0" smtClean="0"/>
                  <a:t>(o</a:t>
                </a:r>
                <a:r>
                  <a:rPr lang="tr-TR" sz="3200" baseline="-25000" dirty="0" smtClean="0"/>
                  <a:t>t</a:t>
                </a:r>
                <a:r>
                  <a:rPr lang="tr-TR" sz="3200" dirty="0" smtClean="0"/>
                  <a:t>)</a:t>
                </a:r>
                <a:endParaRPr lang="tr-TR" sz="3200" dirty="0"/>
              </a:p>
              <a:p>
                <a:pPr lvl="1"/>
                <a:r>
                  <a:rPr lang="en-US" dirty="0"/>
                  <a:t>a sequence of </a:t>
                </a:r>
                <a:r>
                  <a:rPr lang="en-US" b="1" dirty="0"/>
                  <a:t>observation likelihoods</a:t>
                </a:r>
                <a:endParaRPr lang="tr-TR" b="1" dirty="0"/>
              </a:p>
              <a:p>
                <a:pPr lvl="1"/>
                <a:r>
                  <a:rPr lang="en-US" dirty="0"/>
                  <a:t>also</a:t>
                </a:r>
                <a:r>
                  <a:rPr lang="tr-TR" dirty="0"/>
                  <a:t> </a:t>
                </a:r>
                <a:r>
                  <a:rPr lang="en-US" dirty="0"/>
                  <a:t>called emission probabilities</a:t>
                </a:r>
                <a:endParaRPr lang="tr-TR" dirty="0"/>
              </a:p>
              <a:p>
                <a:pPr lvl="1"/>
                <a:r>
                  <a:rPr lang="en-US" dirty="0"/>
                  <a:t>each expressing</a:t>
                </a:r>
                <a:r>
                  <a:rPr lang="tr-TR" dirty="0"/>
                  <a:t> </a:t>
                </a:r>
                <a:r>
                  <a:rPr lang="en-US" dirty="0"/>
                  <a:t>the probability of </a:t>
                </a:r>
                <a:r>
                  <a:rPr lang="en-US" dirty="0" smtClean="0"/>
                  <a:t>observation </a:t>
                </a:r>
                <a:r>
                  <a:rPr lang="tr-TR" dirty="0"/>
                  <a:t>o</a:t>
                </a:r>
                <a:r>
                  <a:rPr lang="tr-TR" sz="3200" baseline="-25000" dirty="0"/>
                  <a:t>t</a:t>
                </a:r>
                <a:r>
                  <a:rPr lang="en-US" dirty="0"/>
                  <a:t> being generated</a:t>
                </a:r>
                <a:r>
                  <a:rPr lang="tr-TR" dirty="0"/>
                  <a:t> </a:t>
                </a:r>
                <a:r>
                  <a:rPr lang="tr-TR" dirty="0" err="1"/>
                  <a:t>from</a:t>
                </a:r>
                <a:r>
                  <a:rPr lang="tr-TR" dirty="0"/>
                  <a:t> </a:t>
                </a:r>
                <a:r>
                  <a:rPr lang="tr-TR" dirty="0" err="1" smtClean="0"/>
                  <a:t>state</a:t>
                </a:r>
                <a:r>
                  <a:rPr lang="tr-TR" dirty="0" smtClean="0"/>
                  <a:t> i</a:t>
                </a:r>
                <a:endParaRPr lang="tr-TR" dirty="0"/>
              </a:p>
              <a:p>
                <a:r>
                  <a:rPr lang="en-US" dirty="0"/>
                  <a:t>q</a:t>
                </a:r>
                <a:r>
                  <a:rPr lang="en-US" baseline="-25000" dirty="0"/>
                  <a:t>0</a:t>
                </a:r>
                <a:r>
                  <a:rPr lang="tr-TR" baseline="-25000" dirty="0"/>
                  <a:t>, </a:t>
                </a:r>
                <a:r>
                  <a:rPr lang="en-US" dirty="0" err="1"/>
                  <a:t>q</a:t>
                </a:r>
                <a:r>
                  <a:rPr lang="en-US" baseline="-25000" dirty="0" err="1"/>
                  <a:t>F</a:t>
                </a:r>
                <a:r>
                  <a:rPr lang="en-US" dirty="0"/>
                  <a:t> </a:t>
                </a:r>
                <a:endParaRPr lang="tr-TR" dirty="0"/>
              </a:p>
              <a:p>
                <a:pPr lvl="1"/>
                <a:r>
                  <a:rPr lang="en-US" dirty="0" smtClean="0"/>
                  <a:t>special </a:t>
                </a:r>
                <a:r>
                  <a:rPr lang="en-US" b="1" dirty="0"/>
                  <a:t>start state </a:t>
                </a:r>
                <a:r>
                  <a:rPr lang="en-US" dirty="0"/>
                  <a:t>and </a:t>
                </a:r>
                <a:r>
                  <a:rPr lang="en-US" b="1" dirty="0" smtClean="0"/>
                  <a:t>final </a:t>
                </a:r>
                <a:r>
                  <a:rPr lang="en-US" b="1" dirty="0"/>
                  <a:t>state </a:t>
                </a:r>
                <a:r>
                  <a:rPr lang="en-US" dirty="0"/>
                  <a:t>that are</a:t>
                </a:r>
                <a:r>
                  <a:rPr lang="tr-TR" dirty="0"/>
                  <a:t> not </a:t>
                </a:r>
                <a:r>
                  <a:rPr lang="tr-TR" dirty="0" err="1"/>
                  <a:t>associated</a:t>
                </a:r>
                <a:r>
                  <a:rPr lang="tr-TR" dirty="0"/>
                  <a:t> </a:t>
                </a:r>
                <a:r>
                  <a:rPr lang="tr-TR" dirty="0" err="1"/>
                  <a:t>with</a:t>
                </a:r>
                <a:r>
                  <a:rPr lang="tr-TR" dirty="0"/>
                  <a:t> </a:t>
                </a:r>
                <a:r>
                  <a:rPr lang="tr-TR" dirty="0" err="1"/>
                  <a:t>observations</a:t>
                </a:r>
                <a:endParaRPr lang="tr-TR" dirty="0"/>
              </a:p>
              <a:p>
                <a:pPr lvl="1"/>
                <a:r>
                  <a:rPr lang="en-US" dirty="0" smtClean="0"/>
                  <a:t>transition </a:t>
                </a:r>
                <a:r>
                  <a:rPr lang="en-US" dirty="0"/>
                  <a:t>probabilities </a:t>
                </a:r>
                <a:r>
                  <a:rPr lang="tr-TR" dirty="0" smtClean="0"/>
                  <a:t>a</a:t>
                </a:r>
                <a:r>
                  <a:rPr lang="tr-TR" baseline="-25000" dirty="0" smtClean="0"/>
                  <a:t>01</a:t>
                </a:r>
                <a:r>
                  <a:rPr lang="tr-TR" dirty="0" smtClean="0"/>
                  <a:t>a</a:t>
                </a:r>
                <a:r>
                  <a:rPr lang="tr-TR" baseline="-25000" dirty="0" smtClean="0"/>
                  <a:t>02</a:t>
                </a:r>
                <a:r>
                  <a:rPr lang="tr-TR" dirty="0" smtClean="0"/>
                  <a:t>…a</a:t>
                </a:r>
                <a:r>
                  <a:rPr lang="tr-TR" baseline="-25000" dirty="0" smtClean="0"/>
                  <a:t>0n</a:t>
                </a:r>
                <a:r>
                  <a:rPr lang="tr-TR" dirty="0" smtClean="0"/>
                  <a:t> </a:t>
                </a:r>
                <a:r>
                  <a:rPr lang="tr-TR" dirty="0" err="1" smtClean="0"/>
                  <a:t>leave</a:t>
                </a:r>
                <a:r>
                  <a:rPr lang="tr-TR" dirty="0" smtClean="0"/>
                  <a:t> </a:t>
                </a:r>
                <a:r>
                  <a:rPr lang="en-US" dirty="0" smtClean="0"/>
                  <a:t>out </a:t>
                </a:r>
                <a:r>
                  <a:rPr lang="en-US" dirty="0"/>
                  <a:t>of </a:t>
                </a:r>
                <a:r>
                  <a:rPr lang="en-US" dirty="0" smtClean="0"/>
                  <a:t>the</a:t>
                </a:r>
                <a:r>
                  <a:rPr lang="tr-TR" dirty="0" smtClean="0"/>
                  <a:t> </a:t>
                </a:r>
                <a:r>
                  <a:rPr lang="en-US" dirty="0" smtClean="0"/>
                  <a:t>start </a:t>
                </a:r>
                <a:r>
                  <a:rPr lang="en-US" dirty="0"/>
                  <a:t>state </a:t>
                </a:r>
                <a:endParaRPr lang="tr-TR" dirty="0" smtClean="0"/>
              </a:p>
              <a:p>
                <a:pPr lvl="1"/>
                <a:r>
                  <a:rPr lang="en-US" dirty="0"/>
                  <a:t>transition probabilities </a:t>
                </a:r>
                <a:r>
                  <a:rPr lang="tr-TR" dirty="0" smtClean="0"/>
                  <a:t>a</a:t>
                </a:r>
                <a:r>
                  <a:rPr lang="tr-TR" baseline="-25000" dirty="0" smtClean="0"/>
                  <a:t>1F</a:t>
                </a:r>
                <a:r>
                  <a:rPr lang="tr-TR" dirty="0" smtClean="0"/>
                  <a:t>a</a:t>
                </a:r>
                <a:r>
                  <a:rPr lang="tr-TR" baseline="-25000" dirty="0" smtClean="0"/>
                  <a:t>2F</a:t>
                </a:r>
                <a:r>
                  <a:rPr lang="tr-TR" dirty="0" smtClean="0"/>
                  <a:t>…</a:t>
                </a:r>
                <a:r>
                  <a:rPr lang="tr-TR" dirty="0" err="1" smtClean="0"/>
                  <a:t>a</a:t>
                </a:r>
                <a:r>
                  <a:rPr lang="tr-TR" baseline="-25000" dirty="0" err="1" smtClean="0"/>
                  <a:t>nF</a:t>
                </a:r>
                <a:r>
                  <a:rPr lang="tr-TR" dirty="0" smtClean="0"/>
                  <a:t> </a:t>
                </a:r>
                <a:r>
                  <a:rPr lang="tr-TR" dirty="0" err="1" smtClean="0"/>
                  <a:t>arrive</a:t>
                </a:r>
                <a:r>
                  <a:rPr lang="tr-TR" dirty="0" smtClean="0"/>
                  <a:t> </a:t>
                </a:r>
                <a:r>
                  <a:rPr lang="en-US" dirty="0" smtClean="0"/>
                  <a:t>into </a:t>
                </a:r>
                <a:r>
                  <a:rPr lang="en-US" dirty="0"/>
                  <a:t>the end state</a:t>
                </a:r>
                <a:endParaRPr lang="tr-TR" dirty="0" smtClean="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412776"/>
                <a:ext cx="8229600" cy="5257800"/>
              </a:xfrm>
              <a:blipFill rotWithShape="1">
                <a:blip r:embed="rId5"/>
                <a:stretch>
                  <a:fillRect l="-815" t="-1856" b="-1624"/>
                </a:stretch>
              </a:blipFill>
            </p:spPr>
            <p:txBody>
              <a:bodyPr/>
              <a:lstStyle/>
              <a:p>
                <a:r>
                  <a:rPr lang="tr-TR">
                    <a:noFill/>
                  </a:rPr>
                  <a:t> </a:t>
                </a:r>
              </a:p>
            </p:txBody>
          </p:sp>
        </mc:Fallback>
      </mc:AlternateContent>
    </p:spTree>
    <p:extLst>
      <p:ext uri="{BB962C8B-B14F-4D97-AF65-F5344CB8AC3E}">
        <p14:creationId xmlns:p14="http://schemas.microsoft.com/office/powerpoint/2010/main" val="1190171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Alternative</a:t>
            </a:r>
            <a:r>
              <a:rPr lang="tr-TR" dirty="0" smtClean="0"/>
              <a:t> </a:t>
            </a:r>
            <a:r>
              <a:rPr lang="tr-TR" dirty="0" err="1" smtClean="0"/>
              <a:t>Formal</a:t>
            </a:r>
            <a:r>
              <a:rPr lang="tr-TR" dirty="0" smtClean="0"/>
              <a:t> </a:t>
            </a:r>
            <a:r>
              <a:rPr lang="tr-TR" dirty="0"/>
              <a:t>Definition of HMM</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412776"/>
                <a:ext cx="8229600" cy="5256584"/>
              </a:xfrm>
            </p:spPr>
            <p:txBody>
              <a:bodyPr>
                <a:normAutofit fontScale="62500" lnSpcReduction="20000"/>
              </a:bodyPr>
              <a:lstStyle/>
              <a:p>
                <a:r>
                  <a:rPr lang="en-US" sz="3500" b="1" dirty="0"/>
                  <a:t>Q</a:t>
                </a:r>
                <a:r>
                  <a:rPr lang="en-US" dirty="0"/>
                  <a:t> = q</a:t>
                </a:r>
                <a:r>
                  <a:rPr lang="en-US" baseline="-25000" dirty="0"/>
                  <a:t>1</a:t>
                </a:r>
                <a:r>
                  <a:rPr lang="en-US" dirty="0"/>
                  <a:t>q</a:t>
                </a:r>
                <a:r>
                  <a:rPr lang="en-US" baseline="-25000" dirty="0"/>
                  <a:t>2</a:t>
                </a:r>
                <a:r>
                  <a:rPr lang="tr-TR" dirty="0"/>
                  <a:t>…</a:t>
                </a:r>
                <a:r>
                  <a:rPr lang="en-US" dirty="0"/>
                  <a:t>q</a:t>
                </a:r>
                <a:r>
                  <a:rPr lang="tr-TR" baseline="-25000" dirty="0"/>
                  <a:t>n</a:t>
                </a:r>
                <a:r>
                  <a:rPr lang="en-US" dirty="0"/>
                  <a:t> a set of </a:t>
                </a:r>
                <a:r>
                  <a:rPr lang="tr-TR" dirty="0" smtClean="0"/>
                  <a:t>N</a:t>
                </a:r>
                <a:r>
                  <a:rPr lang="en-US" dirty="0" smtClean="0"/>
                  <a:t> </a:t>
                </a:r>
                <a:r>
                  <a:rPr lang="en-US" b="1" dirty="0"/>
                  <a:t>states</a:t>
                </a:r>
              </a:p>
              <a:p>
                <a:r>
                  <a:rPr lang="tr-TR" sz="3500" b="1" dirty="0"/>
                  <a:t>A</a:t>
                </a:r>
                <a:r>
                  <a:rPr lang="tr-TR" dirty="0"/>
                  <a:t> = a</a:t>
                </a:r>
                <a:r>
                  <a:rPr lang="tr-TR" baseline="-25000" dirty="0"/>
                  <a:t>01</a:t>
                </a:r>
                <a:r>
                  <a:rPr lang="tr-TR" dirty="0"/>
                  <a:t>a</a:t>
                </a:r>
                <a:r>
                  <a:rPr lang="tr-TR" baseline="-25000" dirty="0"/>
                  <a:t>02</a:t>
                </a:r>
                <a:r>
                  <a:rPr lang="tr-TR" dirty="0"/>
                  <a:t> …a</a:t>
                </a:r>
                <a:r>
                  <a:rPr lang="tr-TR" baseline="-25000" dirty="0"/>
                  <a:t>n1</a:t>
                </a:r>
                <a:r>
                  <a:rPr lang="tr-TR" dirty="0"/>
                  <a:t>…</a:t>
                </a:r>
                <a:r>
                  <a:rPr lang="tr-TR" dirty="0" err="1"/>
                  <a:t>a</a:t>
                </a:r>
                <a:r>
                  <a:rPr lang="tr-TR" baseline="-25000" dirty="0" err="1"/>
                  <a:t>nn</a:t>
                </a:r>
                <a:endParaRPr lang="tr-TR" dirty="0"/>
              </a:p>
              <a:p>
                <a:pPr lvl="1"/>
                <a:r>
                  <a:rPr lang="tr-TR" dirty="0" smtClean="0"/>
                  <a:t>a </a:t>
                </a:r>
                <a:r>
                  <a:rPr lang="tr-TR" b="1" dirty="0" err="1"/>
                  <a:t>transition</a:t>
                </a:r>
                <a:r>
                  <a:rPr lang="tr-TR" b="1" dirty="0"/>
                  <a:t> </a:t>
                </a:r>
                <a:r>
                  <a:rPr lang="tr-TR" b="1" dirty="0" err="1"/>
                  <a:t>probability</a:t>
                </a:r>
                <a:r>
                  <a:rPr lang="tr-TR" b="1" dirty="0"/>
                  <a:t> </a:t>
                </a:r>
                <a:r>
                  <a:rPr lang="tr-TR" b="1" dirty="0" err="1"/>
                  <a:t>matrix</a:t>
                </a:r>
                <a:r>
                  <a:rPr lang="tr-TR" b="1" dirty="0"/>
                  <a:t> </a:t>
                </a:r>
              </a:p>
              <a:p>
                <a:pPr lvl="1"/>
                <a:r>
                  <a:rPr lang="tr-TR" dirty="0" err="1"/>
                  <a:t>each</a:t>
                </a:r>
                <a:r>
                  <a:rPr lang="tr-TR" dirty="0"/>
                  <a:t> </a:t>
                </a:r>
                <a:r>
                  <a:rPr lang="tr-TR" dirty="0" err="1"/>
                  <a:t>a</a:t>
                </a:r>
                <a:r>
                  <a:rPr lang="tr-TR" baseline="-25000" dirty="0" err="1"/>
                  <a:t>i</a:t>
                </a:r>
                <a:r>
                  <a:rPr lang="tr-TR" baseline="-25000" dirty="0"/>
                  <a:t> j </a:t>
                </a:r>
                <a:r>
                  <a:rPr lang="tr-TR" dirty="0" err="1"/>
                  <a:t>representing</a:t>
                </a:r>
                <a:r>
                  <a:rPr lang="tr-TR" dirty="0"/>
                  <a:t> </a:t>
                </a:r>
                <a:r>
                  <a:rPr lang="en-US" dirty="0"/>
                  <a:t>the probability of moving from state </a:t>
                </a:r>
                <a:r>
                  <a:rPr lang="en-US" dirty="0" err="1"/>
                  <a:t>i</a:t>
                </a:r>
                <a:r>
                  <a:rPr lang="tr-TR" dirty="0"/>
                  <a:t> </a:t>
                </a:r>
                <a:r>
                  <a:rPr lang="tr-TR" dirty="0" err="1"/>
                  <a:t>to</a:t>
                </a:r>
                <a:r>
                  <a:rPr lang="tr-TR" dirty="0"/>
                  <a:t> </a:t>
                </a:r>
                <a:r>
                  <a:rPr lang="tr-TR" dirty="0" err="1"/>
                  <a:t>state</a:t>
                </a:r>
                <a:r>
                  <a:rPr lang="tr-TR" dirty="0"/>
                  <a:t> </a:t>
                </a:r>
                <a:r>
                  <a:rPr lang="tr-TR" dirty="0" smtClean="0"/>
                  <a:t>j</a:t>
                </a:r>
                <a:endParaRPr lang="tr-TR" i="1" dirty="0" smtClean="0">
                  <a:latin typeface="Cambria Math"/>
                </a:endParaRPr>
              </a:p>
              <a:p>
                <a:pPr lvl="1"/>
                <a14:m>
                  <m:oMath xmlns:m="http://schemas.openxmlformats.org/officeDocument/2006/math">
                    <m:nary>
                      <m:naryPr>
                        <m:chr m:val="∑"/>
                        <m:limLoc m:val="subSup"/>
                        <m:ctrlPr>
                          <a:rPr lang="tr-TR" i="1" dirty="0">
                            <a:latin typeface="Cambria Math" panose="02040503050406030204" pitchFamily="18" charset="0"/>
                          </a:rPr>
                        </m:ctrlPr>
                      </m:naryPr>
                      <m:sub>
                        <m:r>
                          <m:rPr>
                            <m:brk m:alnAt="25"/>
                          </m:rPr>
                          <a:rPr lang="tr-TR" i="1" dirty="0">
                            <a:latin typeface="Cambria Math"/>
                          </a:rPr>
                          <m:t>𝑗</m:t>
                        </m:r>
                        <m:r>
                          <a:rPr lang="tr-TR" i="1" dirty="0">
                            <a:latin typeface="Cambria Math"/>
                          </a:rPr>
                          <m:t>=</m:t>
                        </m:r>
                        <m:r>
                          <a:rPr lang="tr-TR" i="1" dirty="0">
                            <a:latin typeface="Cambria Math"/>
                          </a:rPr>
                          <m:t>1</m:t>
                        </m:r>
                      </m:sub>
                      <m:sup>
                        <m:r>
                          <a:rPr lang="tr-TR" i="1" dirty="0">
                            <a:latin typeface="Cambria Math"/>
                          </a:rPr>
                          <m:t>𝑛</m:t>
                        </m:r>
                      </m:sup>
                      <m:e>
                        <m:r>
                          <a:rPr lang="tr-TR" i="1" dirty="0">
                            <a:latin typeface="Cambria Math"/>
                          </a:rPr>
                          <m:t>𝑎</m:t>
                        </m:r>
                        <m:r>
                          <a:rPr lang="tr-TR" i="1" baseline="-25000" dirty="0">
                            <a:latin typeface="Cambria Math"/>
                          </a:rPr>
                          <m:t>𝑖𝑗</m:t>
                        </m:r>
                      </m:e>
                    </m:nary>
                    <m:r>
                      <a:rPr lang="tr-TR" i="1" dirty="0">
                        <a:latin typeface="Cambria Math"/>
                      </a:rPr>
                      <m:t>=</m:t>
                    </m:r>
                    <m:r>
                      <a:rPr lang="tr-TR" i="1" dirty="0">
                        <a:latin typeface="Cambria Math"/>
                      </a:rPr>
                      <m:t>1</m:t>
                    </m:r>
                    <m:r>
                      <a:rPr lang="tr-TR" i="1" dirty="0">
                        <a:latin typeface="Cambria Math"/>
                      </a:rPr>
                      <m:t> ∀</m:t>
                    </m:r>
                    <m:r>
                      <a:rPr lang="tr-TR" i="1" dirty="0">
                        <a:latin typeface="Cambria Math"/>
                        <a:ea typeface="Cambria Math"/>
                      </a:rPr>
                      <m:t>𝑖</m:t>
                    </m:r>
                  </m:oMath>
                </a14:m>
                <a:endParaRPr lang="it-IT" dirty="0"/>
              </a:p>
              <a:p>
                <a:r>
                  <a:rPr lang="tr-TR" sz="3500" b="1" dirty="0"/>
                  <a:t>O</a:t>
                </a:r>
                <a:r>
                  <a:rPr lang="tr-TR" dirty="0"/>
                  <a:t> = o</a:t>
                </a:r>
                <a:r>
                  <a:rPr lang="tr-TR" baseline="-25000" dirty="0"/>
                  <a:t>1</a:t>
                </a:r>
                <a:r>
                  <a:rPr lang="tr-TR" dirty="0"/>
                  <a:t>o</a:t>
                </a:r>
                <a:r>
                  <a:rPr lang="tr-TR" baseline="-25000" dirty="0"/>
                  <a:t>2</a:t>
                </a:r>
                <a:r>
                  <a:rPr lang="tr-TR" dirty="0"/>
                  <a:t> …</a:t>
                </a:r>
                <a:r>
                  <a:rPr lang="tr-TR" dirty="0" err="1"/>
                  <a:t>o</a:t>
                </a:r>
                <a:r>
                  <a:rPr lang="tr-TR" baseline="-25000" dirty="0" err="1"/>
                  <a:t>T</a:t>
                </a:r>
                <a:endParaRPr lang="tr-TR" dirty="0"/>
              </a:p>
              <a:p>
                <a:pPr marL="742950" lvl="2" indent="-342900"/>
                <a:r>
                  <a:rPr lang="en-US" dirty="0"/>
                  <a:t>a sequence of T </a:t>
                </a:r>
                <a:r>
                  <a:rPr lang="en-US" b="1" dirty="0"/>
                  <a:t>observations</a:t>
                </a:r>
                <a:r>
                  <a:rPr lang="en-US" dirty="0"/>
                  <a:t>, each one drawn</a:t>
                </a:r>
                <a:r>
                  <a:rPr lang="tr-TR" dirty="0"/>
                  <a:t> </a:t>
                </a:r>
                <a:r>
                  <a:rPr lang="en-US" dirty="0"/>
                  <a:t>from a vocabulary V = v</a:t>
                </a:r>
                <a:r>
                  <a:rPr lang="en-US" baseline="-25000" dirty="0"/>
                  <a:t>1</a:t>
                </a:r>
                <a:r>
                  <a:rPr lang="tr-TR" dirty="0"/>
                  <a:t>,</a:t>
                </a:r>
                <a:r>
                  <a:rPr lang="en-US" dirty="0"/>
                  <a:t>v</a:t>
                </a:r>
                <a:r>
                  <a:rPr lang="en-US" baseline="-25000" dirty="0"/>
                  <a:t>2</a:t>
                </a:r>
                <a:r>
                  <a:rPr lang="tr-TR" dirty="0"/>
                  <a:t>,…,</a:t>
                </a:r>
                <a:r>
                  <a:rPr lang="en-US" dirty="0" err="1"/>
                  <a:t>v</a:t>
                </a:r>
                <a:r>
                  <a:rPr lang="en-US" baseline="-25000" dirty="0" err="1"/>
                  <a:t>V</a:t>
                </a:r>
                <a:endParaRPr lang="tr-TR" baseline="-25000" dirty="0"/>
              </a:p>
              <a:p>
                <a:pPr marL="342900" lvl="1" indent="-342900">
                  <a:buFont typeface="Arial" pitchFamily="34" charset="0"/>
                  <a:buChar char="•"/>
                </a:pPr>
                <a:r>
                  <a:rPr lang="tr-TR" sz="3500" b="1" dirty="0"/>
                  <a:t>B</a:t>
                </a:r>
                <a:r>
                  <a:rPr lang="tr-TR" sz="3200" dirty="0"/>
                  <a:t> = </a:t>
                </a:r>
                <a:r>
                  <a:rPr lang="tr-TR" sz="3200" dirty="0" err="1"/>
                  <a:t>b</a:t>
                </a:r>
                <a:r>
                  <a:rPr lang="tr-TR" sz="3200" baseline="-25000" dirty="0" err="1"/>
                  <a:t>i</a:t>
                </a:r>
                <a:r>
                  <a:rPr lang="tr-TR" sz="3200" dirty="0"/>
                  <a:t>(</a:t>
                </a:r>
                <a:r>
                  <a:rPr lang="tr-TR" sz="3200" dirty="0" err="1"/>
                  <a:t>o</a:t>
                </a:r>
                <a:r>
                  <a:rPr lang="tr-TR" sz="3200" baseline="-25000" dirty="0" err="1"/>
                  <a:t>T</a:t>
                </a:r>
                <a:r>
                  <a:rPr lang="tr-TR" sz="3200" dirty="0"/>
                  <a:t>)</a:t>
                </a:r>
              </a:p>
              <a:p>
                <a:pPr lvl="1"/>
                <a:r>
                  <a:rPr lang="en-US" dirty="0"/>
                  <a:t>a sequence of </a:t>
                </a:r>
                <a:r>
                  <a:rPr lang="en-US" b="1" dirty="0"/>
                  <a:t>observation likelihoods</a:t>
                </a:r>
                <a:endParaRPr lang="tr-TR" b="1" dirty="0"/>
              </a:p>
              <a:p>
                <a:pPr lvl="1"/>
                <a:r>
                  <a:rPr lang="en-US" dirty="0"/>
                  <a:t>also</a:t>
                </a:r>
                <a:r>
                  <a:rPr lang="tr-TR" dirty="0"/>
                  <a:t> </a:t>
                </a:r>
                <a:r>
                  <a:rPr lang="en-US" dirty="0"/>
                  <a:t>called emission probabilities</a:t>
                </a:r>
                <a:endParaRPr lang="tr-TR" dirty="0"/>
              </a:p>
              <a:p>
                <a:pPr lvl="1"/>
                <a:r>
                  <a:rPr lang="en-US" dirty="0" smtClean="0"/>
                  <a:t>each </a:t>
                </a:r>
                <a:r>
                  <a:rPr lang="en-US" dirty="0"/>
                  <a:t>expressing</a:t>
                </a:r>
                <a:r>
                  <a:rPr lang="tr-TR" dirty="0"/>
                  <a:t> </a:t>
                </a:r>
                <a:r>
                  <a:rPr lang="en-US" dirty="0"/>
                  <a:t>the probability of </a:t>
                </a:r>
                <a:r>
                  <a:rPr lang="en-US" dirty="0" smtClean="0"/>
                  <a:t>observation </a:t>
                </a:r>
                <a:r>
                  <a:rPr lang="tr-TR" dirty="0"/>
                  <a:t>o</a:t>
                </a:r>
                <a:r>
                  <a:rPr lang="tr-TR" sz="3200" baseline="-25000" dirty="0"/>
                  <a:t>t</a:t>
                </a:r>
                <a:r>
                  <a:rPr lang="en-US" dirty="0"/>
                  <a:t> being generated</a:t>
                </a:r>
                <a:r>
                  <a:rPr lang="tr-TR" dirty="0"/>
                  <a:t> </a:t>
                </a:r>
                <a:r>
                  <a:rPr lang="tr-TR" dirty="0" err="1"/>
                  <a:t>from</a:t>
                </a:r>
                <a:r>
                  <a:rPr lang="tr-TR" dirty="0"/>
                  <a:t> </a:t>
                </a:r>
                <a:r>
                  <a:rPr lang="tr-TR" dirty="0" err="1" smtClean="0"/>
                  <a:t>state</a:t>
                </a:r>
                <a:r>
                  <a:rPr lang="tr-TR" dirty="0" smtClean="0"/>
                  <a:t> i</a:t>
                </a:r>
              </a:p>
              <a:p>
                <a14:m>
                  <m:oMath xmlns:m="http://schemas.openxmlformats.org/officeDocument/2006/math">
                    <m:r>
                      <a:rPr lang="en-US" sz="3500" b="1">
                        <a:latin typeface="Cambria Math"/>
                      </a:rPr>
                      <m:t>𝜋</m:t>
                    </m:r>
                    <m:r>
                      <a:rPr lang="tr-TR" sz="3500" b="1">
                        <a:latin typeface="Cambria Math"/>
                      </a:rPr>
                      <m:t>=</m:t>
                    </m:r>
                    <m:sSub>
                      <m:sSubPr>
                        <m:ctrlPr>
                          <a:rPr lang="tr-TR" sz="3500" b="1" i="1">
                            <a:latin typeface="Cambria Math" panose="02040503050406030204" pitchFamily="18" charset="0"/>
                          </a:rPr>
                        </m:ctrlPr>
                      </m:sSubPr>
                      <m:e>
                        <m:r>
                          <a:rPr lang="en-US" sz="3500" b="1">
                            <a:latin typeface="Cambria Math"/>
                          </a:rPr>
                          <m:t>𝜋</m:t>
                        </m:r>
                      </m:e>
                      <m:sub>
                        <m:r>
                          <a:rPr lang="tr-TR" sz="3500" b="1">
                            <a:latin typeface="Cambria Math"/>
                          </a:rPr>
                          <m:t>1</m:t>
                        </m:r>
                      </m:sub>
                    </m:sSub>
                    <m:r>
                      <a:rPr lang="tr-TR" sz="3500" b="1">
                        <a:latin typeface="Cambria Math"/>
                      </a:rPr>
                      <m:t>,</m:t>
                    </m:r>
                    <m:sSub>
                      <m:sSubPr>
                        <m:ctrlPr>
                          <a:rPr lang="tr-TR" sz="3500" b="1" i="1">
                            <a:latin typeface="Cambria Math" panose="02040503050406030204" pitchFamily="18" charset="0"/>
                          </a:rPr>
                        </m:ctrlPr>
                      </m:sSubPr>
                      <m:e>
                        <m:r>
                          <a:rPr lang="en-US" sz="3500" b="1">
                            <a:latin typeface="Cambria Math"/>
                          </a:rPr>
                          <m:t>𝜋</m:t>
                        </m:r>
                      </m:e>
                      <m:sub>
                        <m:r>
                          <a:rPr lang="tr-TR" sz="3500" b="1">
                            <a:latin typeface="Cambria Math"/>
                          </a:rPr>
                          <m:t>2</m:t>
                        </m:r>
                      </m:sub>
                    </m:sSub>
                    <m:r>
                      <a:rPr lang="tr-TR" sz="3500" b="1">
                        <a:latin typeface="Cambria Math"/>
                      </a:rPr>
                      <m:t>,…,</m:t>
                    </m:r>
                    <m:sSub>
                      <m:sSubPr>
                        <m:ctrlPr>
                          <a:rPr lang="tr-TR" sz="3500" b="1" i="1">
                            <a:latin typeface="Cambria Math" panose="02040503050406030204" pitchFamily="18" charset="0"/>
                          </a:rPr>
                        </m:ctrlPr>
                      </m:sSubPr>
                      <m:e>
                        <m:r>
                          <a:rPr lang="en-US" sz="3500" b="1">
                            <a:latin typeface="Cambria Math"/>
                          </a:rPr>
                          <m:t>𝜋</m:t>
                        </m:r>
                      </m:e>
                      <m:sub>
                        <m:r>
                          <a:rPr lang="tr-TR" sz="3500" b="1">
                            <a:latin typeface="Cambria Math"/>
                          </a:rPr>
                          <m:t>𝑛</m:t>
                        </m:r>
                      </m:sub>
                    </m:sSub>
                  </m:oMath>
                </a14:m>
                <a:r>
                  <a:rPr lang="tr-TR" dirty="0"/>
                  <a:t> </a:t>
                </a:r>
              </a:p>
              <a:p>
                <a:pPr lvl="1"/>
                <a:r>
                  <a:rPr lang="en-US" dirty="0" smtClean="0"/>
                  <a:t>an </a:t>
                </a:r>
                <a:r>
                  <a:rPr lang="en-US" b="1" dirty="0"/>
                  <a:t>initial probability distribution </a:t>
                </a:r>
                <a:r>
                  <a:rPr lang="en-US" dirty="0"/>
                  <a:t>over states</a:t>
                </a:r>
                <a:endParaRPr lang="tr-TR" dirty="0"/>
              </a:p>
              <a:p>
                <a:pPr lvl="1"/>
                <a14:m>
                  <m:oMath xmlns:m="http://schemas.openxmlformats.org/officeDocument/2006/math">
                    <m:sSub>
                      <m:sSubPr>
                        <m:ctrlPr>
                          <a:rPr lang="tr-TR" i="1">
                            <a:latin typeface="Cambria Math" panose="02040503050406030204" pitchFamily="18" charset="0"/>
                            <a:ea typeface="Cambria Math"/>
                          </a:rPr>
                        </m:ctrlPr>
                      </m:sSubPr>
                      <m:e>
                        <m:r>
                          <a:rPr lang="en-US" i="1">
                            <a:latin typeface="Cambria Math"/>
                            <a:ea typeface="Cambria Math"/>
                          </a:rPr>
                          <m:t>𝜋</m:t>
                        </m:r>
                      </m:e>
                      <m:sub>
                        <m:r>
                          <a:rPr lang="tr-TR" i="1">
                            <a:latin typeface="Cambria Math"/>
                            <a:ea typeface="Cambria Math"/>
                          </a:rPr>
                          <m:t>𝑖</m:t>
                        </m:r>
                      </m:sub>
                    </m:sSub>
                  </m:oMath>
                </a14:m>
                <a:r>
                  <a:rPr lang="tr-TR" dirty="0"/>
                  <a:t> is </a:t>
                </a:r>
                <a:r>
                  <a:rPr lang="tr-TR" dirty="0" err="1"/>
                  <a:t>the</a:t>
                </a:r>
                <a:r>
                  <a:rPr lang="tr-TR" dirty="0"/>
                  <a:t> </a:t>
                </a:r>
                <a:r>
                  <a:rPr lang="en-US" dirty="0"/>
                  <a:t>probability that the Markov chain </a:t>
                </a:r>
                <a:r>
                  <a:rPr lang="en-US" dirty="0" smtClean="0"/>
                  <a:t>start</a:t>
                </a:r>
                <a:r>
                  <a:rPr lang="tr-TR" dirty="0" smtClean="0"/>
                  <a:t>s</a:t>
                </a:r>
                <a:r>
                  <a:rPr lang="en-US" dirty="0" smtClean="0"/>
                  <a:t> </a:t>
                </a:r>
                <a:r>
                  <a:rPr lang="en-US" dirty="0"/>
                  <a:t>in state </a:t>
                </a:r>
                <a:r>
                  <a:rPr lang="tr-TR" dirty="0"/>
                  <a:t>i</a:t>
                </a:r>
                <a:endParaRPr lang="tr-TR" dirty="0" smtClean="0"/>
              </a:p>
              <a:p>
                <a:pPr lvl="1"/>
                <a14:m>
                  <m:oMath xmlns:m="http://schemas.openxmlformats.org/officeDocument/2006/math">
                    <m:nary>
                      <m:naryPr>
                        <m:chr m:val="∑"/>
                        <m:limLoc m:val="subSup"/>
                        <m:ctrlPr>
                          <a:rPr lang="tr-TR" i="1" dirty="0">
                            <a:latin typeface="Cambria Math" panose="02040503050406030204" pitchFamily="18" charset="0"/>
                          </a:rPr>
                        </m:ctrlPr>
                      </m:naryPr>
                      <m:sub>
                        <m:r>
                          <m:rPr>
                            <m:brk m:alnAt="1"/>
                          </m:rPr>
                          <a:rPr lang="tr-TR" i="1" dirty="0">
                            <a:latin typeface="Cambria Math"/>
                          </a:rPr>
                          <m:t>𝑖</m:t>
                        </m:r>
                        <m:r>
                          <a:rPr lang="tr-TR" i="1" dirty="0">
                            <a:latin typeface="Cambria Math"/>
                          </a:rPr>
                          <m:t>=</m:t>
                        </m:r>
                        <m:r>
                          <a:rPr lang="tr-TR" i="1" dirty="0">
                            <a:latin typeface="Cambria Math"/>
                          </a:rPr>
                          <m:t>1</m:t>
                        </m:r>
                      </m:sub>
                      <m:sup>
                        <m:r>
                          <a:rPr lang="tr-TR" i="1" dirty="0">
                            <a:latin typeface="Cambria Math"/>
                          </a:rPr>
                          <m:t>𝑛</m:t>
                        </m:r>
                      </m:sup>
                      <m:e>
                        <m:sSub>
                          <m:sSubPr>
                            <m:ctrlPr>
                              <a:rPr lang="tr-TR" i="1">
                                <a:latin typeface="Cambria Math" panose="02040503050406030204" pitchFamily="18" charset="0"/>
                                <a:ea typeface="Cambria Math"/>
                              </a:rPr>
                            </m:ctrlPr>
                          </m:sSubPr>
                          <m:e>
                            <m:r>
                              <a:rPr lang="en-US" i="1">
                                <a:latin typeface="Cambria Math"/>
                                <a:ea typeface="Cambria Math"/>
                              </a:rPr>
                              <m:t>𝜋</m:t>
                            </m:r>
                          </m:e>
                          <m:sub>
                            <m:r>
                              <a:rPr lang="tr-TR" i="1">
                                <a:latin typeface="Cambria Math"/>
                                <a:ea typeface="Cambria Math"/>
                              </a:rPr>
                              <m:t>𝑖</m:t>
                            </m:r>
                          </m:sub>
                        </m:sSub>
                      </m:e>
                    </m:nary>
                    <m:r>
                      <a:rPr lang="tr-TR" i="1" dirty="0">
                        <a:latin typeface="Cambria Math"/>
                      </a:rPr>
                      <m:t>=</m:t>
                    </m:r>
                    <m:r>
                      <a:rPr lang="tr-TR" i="1" dirty="0">
                        <a:latin typeface="Cambria Math"/>
                      </a:rPr>
                      <m:t>1</m:t>
                    </m:r>
                  </m:oMath>
                </a14:m>
                <a:endParaRPr lang="tr-TR" dirty="0"/>
              </a:p>
              <a:p>
                <a:pPr lvl="1"/>
                <a:r>
                  <a:rPr lang="tr-TR" dirty="0"/>
                  <a:t>a </a:t>
                </a:r>
                <a:r>
                  <a:rPr lang="en-US" dirty="0"/>
                  <a:t>state j may have</a:t>
                </a:r>
                <a:r>
                  <a:rPr lang="tr-TR" dirty="0">
                    <a:ea typeface="Cambria Math"/>
                  </a:rPr>
                  <a:t> </a:t>
                </a:r>
                <a14:m>
                  <m:oMath xmlns:m="http://schemas.openxmlformats.org/officeDocument/2006/math">
                    <m:sSub>
                      <m:sSubPr>
                        <m:ctrlPr>
                          <a:rPr lang="tr-TR" i="1">
                            <a:latin typeface="Cambria Math" panose="02040503050406030204" pitchFamily="18" charset="0"/>
                            <a:ea typeface="Cambria Math"/>
                          </a:rPr>
                        </m:ctrlPr>
                      </m:sSubPr>
                      <m:e>
                        <m:r>
                          <a:rPr lang="en-US" i="1">
                            <a:latin typeface="Cambria Math"/>
                            <a:ea typeface="Cambria Math"/>
                          </a:rPr>
                          <m:t>𝜋</m:t>
                        </m:r>
                      </m:e>
                      <m:sub>
                        <m:r>
                          <a:rPr lang="tr-TR" i="1">
                            <a:latin typeface="Cambria Math"/>
                            <a:ea typeface="Cambria Math"/>
                          </a:rPr>
                          <m:t>𝑗</m:t>
                        </m:r>
                      </m:sub>
                    </m:sSub>
                  </m:oMath>
                </a14:m>
                <a:r>
                  <a:rPr lang="en-US" dirty="0"/>
                  <a:t>=0, meaning that </a:t>
                </a:r>
                <a:r>
                  <a:rPr lang="tr-TR" dirty="0"/>
                  <a:t>it </a:t>
                </a:r>
                <a:r>
                  <a:rPr lang="en-US" dirty="0"/>
                  <a:t>cannot be initial</a:t>
                </a:r>
                <a:r>
                  <a:rPr lang="tr-TR" dirty="0"/>
                  <a:t> </a:t>
                </a:r>
                <a:r>
                  <a:rPr lang="tr-TR" dirty="0" err="1"/>
                  <a:t>state</a:t>
                </a:r>
                <a:endParaRPr lang="en-US" dirty="0"/>
              </a:p>
              <a:p>
                <a:pPr marL="342900" lvl="1" indent="-342900">
                  <a:buFont typeface="Arial" pitchFamily="34" charset="0"/>
                  <a:buChar char="•"/>
                </a:pPr>
                <a:r>
                  <a:rPr lang="tr-TR" sz="3500" b="1" dirty="0"/>
                  <a:t>QA</a:t>
                </a:r>
                <a:r>
                  <a:rPr lang="tr-TR" dirty="0"/>
                  <a:t> = {</a:t>
                </a:r>
                <a:r>
                  <a:rPr lang="tr-TR" dirty="0" err="1"/>
                  <a:t>q</a:t>
                </a:r>
                <a:r>
                  <a:rPr lang="tr-TR" baseline="-25000" dirty="0" err="1"/>
                  <a:t>x</a:t>
                </a:r>
                <a:r>
                  <a:rPr lang="tr-TR" baseline="-25000" dirty="0"/>
                  <a:t>, </a:t>
                </a:r>
                <a:r>
                  <a:rPr lang="tr-TR" dirty="0" err="1"/>
                  <a:t>q</a:t>
                </a:r>
                <a:r>
                  <a:rPr lang="tr-TR" baseline="-25000" dirty="0" err="1"/>
                  <a:t>y</a:t>
                </a:r>
                <a:r>
                  <a:rPr lang="tr-TR" dirty="0"/>
                  <a:t> …} is </a:t>
                </a:r>
                <a:r>
                  <a:rPr lang="en-US" dirty="0"/>
                  <a:t>a set</a:t>
                </a:r>
                <a:r>
                  <a:rPr lang="tr-TR" dirty="0"/>
                  <a:t> </a:t>
                </a:r>
                <a:r>
                  <a:rPr lang="en-US" dirty="0"/>
                  <a:t>of legal accepting state</a:t>
                </a:r>
                <a:r>
                  <a:rPr lang="tr-TR" dirty="0"/>
                  <a:t>s </a:t>
                </a:r>
                <a:r>
                  <a:rPr lang="tr-TR" dirty="0" err="1"/>
                  <a:t>where</a:t>
                </a:r>
                <a:r>
                  <a:rPr lang="tr-TR" baseline="-25000" dirty="0"/>
                  <a:t> </a:t>
                </a:r>
                <a:r>
                  <a:rPr lang="en-US" dirty="0"/>
                  <a:t> </a:t>
                </a:r>
                <a:r>
                  <a:rPr lang="en-US" b="1" dirty="0"/>
                  <a:t>QA</a:t>
                </a:r>
                <a14:m>
                  <m:oMath xmlns:m="http://schemas.openxmlformats.org/officeDocument/2006/math">
                    <m:r>
                      <a:rPr lang="en-US" i="1" dirty="0">
                        <a:latin typeface="Cambria Math"/>
                      </a:rPr>
                      <m:t>⊂</m:t>
                    </m:r>
                  </m:oMath>
                </a14:m>
                <a:r>
                  <a:rPr lang="en-US" b="1" dirty="0"/>
                  <a:t>Q</a:t>
                </a:r>
                <a:endParaRPr lang="tr-TR" baseline="-25000" dirty="0"/>
              </a:p>
              <a:p>
                <a:endParaRPr lang="tr-TR" b="1"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412776"/>
                <a:ext cx="8229600" cy="5256584"/>
              </a:xfrm>
              <a:blipFill rotWithShape="1">
                <a:blip r:embed="rId2"/>
                <a:stretch>
                  <a:fillRect l="-815" t="-1856" b="-812"/>
                </a:stretch>
              </a:blipFill>
            </p:spPr>
            <p:txBody>
              <a:bodyPr/>
              <a:lstStyle/>
              <a:p>
                <a:r>
                  <a:rPr lang="en-US">
                    <a:noFill/>
                  </a:rPr>
                  <a:t> </a:t>
                </a:r>
              </a:p>
            </p:txBody>
          </p:sp>
        </mc:Fallback>
      </mc:AlternateContent>
    </p:spTree>
    <p:extLst>
      <p:ext uri="{BB962C8B-B14F-4D97-AF65-F5344CB8AC3E}">
        <p14:creationId xmlns:p14="http://schemas.microsoft.com/office/powerpoint/2010/main" val="17362516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Some</a:t>
            </a:r>
            <a:r>
              <a:rPr lang="tr-TR" dirty="0" smtClean="0"/>
              <a:t> HMM </a:t>
            </a:r>
            <a:r>
              <a:rPr lang="tr-TR" dirty="0" err="1" smtClean="0"/>
              <a:t>Types</a:t>
            </a:r>
            <a:endParaRPr lang="tr-TR" dirty="0"/>
          </a:p>
        </p:txBody>
      </p:sp>
      <p:sp>
        <p:nvSpPr>
          <p:cNvPr id="3" name="İçerik Yer Tutucusu 2"/>
          <p:cNvSpPr>
            <a:spLocks noGrp="1"/>
          </p:cNvSpPr>
          <p:nvPr>
            <p:ph idx="1"/>
          </p:nvPr>
        </p:nvSpPr>
        <p:spPr>
          <a:xfrm>
            <a:off x="457200" y="1484784"/>
            <a:ext cx="8229600" cy="2808311"/>
          </a:xfrm>
        </p:spPr>
        <p:txBody>
          <a:bodyPr>
            <a:normAutofit fontScale="62500" lnSpcReduction="20000"/>
          </a:bodyPr>
          <a:lstStyle/>
          <a:p>
            <a:pPr>
              <a:lnSpc>
                <a:spcPct val="120000"/>
              </a:lnSpc>
            </a:pPr>
            <a:r>
              <a:rPr lang="tr-TR" dirty="0" smtClean="0"/>
              <a:t>E</a:t>
            </a:r>
            <a:r>
              <a:rPr lang="en-US" dirty="0" err="1" smtClean="0"/>
              <a:t>rgodic</a:t>
            </a:r>
            <a:r>
              <a:rPr lang="en-US" dirty="0" smtClean="0"/>
              <a:t> </a:t>
            </a:r>
            <a:r>
              <a:rPr lang="tr-TR" dirty="0" smtClean="0"/>
              <a:t>HMM (</a:t>
            </a:r>
            <a:r>
              <a:rPr lang="en-US" dirty="0" smtClean="0"/>
              <a:t>fully connected</a:t>
            </a:r>
            <a:r>
              <a:rPr lang="tr-TR" dirty="0" smtClean="0"/>
              <a:t>)</a:t>
            </a:r>
          </a:p>
          <a:p>
            <a:pPr lvl="1">
              <a:lnSpc>
                <a:spcPct val="120000"/>
              </a:lnSpc>
            </a:pPr>
            <a:r>
              <a:rPr lang="tr-TR" dirty="0" err="1" smtClean="0"/>
              <a:t>If</a:t>
            </a:r>
            <a:r>
              <a:rPr lang="tr-TR" dirty="0" smtClean="0"/>
              <a:t> </a:t>
            </a:r>
            <a:r>
              <a:rPr lang="en-US" dirty="0" smtClean="0"/>
              <a:t>there </a:t>
            </a:r>
            <a:r>
              <a:rPr lang="en-US" dirty="0"/>
              <a:t>is a </a:t>
            </a:r>
            <a:r>
              <a:rPr lang="en-US" dirty="0" smtClean="0"/>
              <a:t>non-zero </a:t>
            </a:r>
            <a:r>
              <a:rPr lang="en-US" dirty="0"/>
              <a:t>probability of </a:t>
            </a:r>
            <a:r>
              <a:rPr lang="en-US" dirty="0" smtClean="0"/>
              <a:t>transitioning</a:t>
            </a:r>
            <a:r>
              <a:rPr lang="tr-TR" dirty="0" smtClean="0"/>
              <a:t> </a:t>
            </a:r>
            <a:r>
              <a:rPr lang="en-US" dirty="0" smtClean="0"/>
              <a:t>between </a:t>
            </a:r>
            <a:r>
              <a:rPr lang="en-US" dirty="0"/>
              <a:t>any two </a:t>
            </a:r>
            <a:r>
              <a:rPr lang="en-US" dirty="0" smtClean="0"/>
              <a:t>states </a:t>
            </a:r>
          </a:p>
          <a:p>
            <a:pPr>
              <a:lnSpc>
                <a:spcPct val="120000"/>
              </a:lnSpc>
            </a:pPr>
            <a:r>
              <a:rPr lang="tr-TR" dirty="0" err="1" smtClean="0"/>
              <a:t>Bakis</a:t>
            </a:r>
            <a:r>
              <a:rPr lang="tr-TR" dirty="0" smtClean="0"/>
              <a:t> HMM</a:t>
            </a:r>
          </a:p>
          <a:p>
            <a:pPr lvl="1">
              <a:lnSpc>
                <a:spcPct val="120000"/>
              </a:lnSpc>
            </a:pPr>
            <a:r>
              <a:rPr lang="tr-TR" dirty="0"/>
              <a:t>M</a:t>
            </a:r>
            <a:r>
              <a:rPr lang="en-US" dirty="0" smtClean="0"/>
              <a:t>any </a:t>
            </a:r>
            <a:r>
              <a:rPr lang="en-US" dirty="0"/>
              <a:t>of the transitions </a:t>
            </a:r>
            <a:r>
              <a:rPr lang="tr-TR" dirty="0" smtClean="0"/>
              <a:t>be</a:t>
            </a:r>
            <a:r>
              <a:rPr lang="en-US" dirty="0" smtClean="0"/>
              <a:t>tween </a:t>
            </a:r>
            <a:r>
              <a:rPr lang="en-US" dirty="0"/>
              <a:t>states have zero probability</a:t>
            </a:r>
            <a:r>
              <a:rPr lang="en-US" dirty="0" smtClean="0"/>
              <a:t>.</a:t>
            </a:r>
            <a:endParaRPr lang="tr-TR" dirty="0" smtClean="0"/>
          </a:p>
          <a:p>
            <a:pPr lvl="1">
              <a:lnSpc>
                <a:spcPct val="120000"/>
              </a:lnSpc>
            </a:pPr>
            <a:r>
              <a:rPr lang="tr-TR" dirty="0" smtClean="0"/>
              <a:t>F</a:t>
            </a:r>
            <a:r>
              <a:rPr lang="en-US" dirty="0" smtClean="0"/>
              <a:t>or </a:t>
            </a:r>
            <a:r>
              <a:rPr lang="en-US" dirty="0"/>
              <a:t>example, in left-to-right </a:t>
            </a:r>
            <a:r>
              <a:rPr lang="en-US" dirty="0" smtClean="0"/>
              <a:t>HMMs</a:t>
            </a:r>
            <a:r>
              <a:rPr lang="en-US" dirty="0"/>
              <a:t>, </a:t>
            </a:r>
            <a:endParaRPr lang="tr-TR" dirty="0" smtClean="0"/>
          </a:p>
          <a:p>
            <a:pPr lvl="2">
              <a:lnSpc>
                <a:spcPct val="120000"/>
              </a:lnSpc>
            </a:pPr>
            <a:r>
              <a:rPr lang="en-US" dirty="0" smtClean="0"/>
              <a:t>the </a:t>
            </a:r>
            <a:r>
              <a:rPr lang="en-US" dirty="0"/>
              <a:t>state transitions proceed from left to </a:t>
            </a:r>
            <a:r>
              <a:rPr lang="en-US" dirty="0" smtClean="0"/>
              <a:t>right,</a:t>
            </a:r>
            <a:endParaRPr lang="tr-TR" dirty="0" smtClean="0"/>
          </a:p>
          <a:p>
            <a:pPr lvl="2">
              <a:lnSpc>
                <a:spcPct val="120000"/>
              </a:lnSpc>
            </a:pPr>
            <a:r>
              <a:rPr lang="tr-TR" dirty="0" err="1" smtClean="0"/>
              <a:t>right</a:t>
            </a:r>
            <a:r>
              <a:rPr lang="tr-TR" dirty="0" smtClean="0"/>
              <a:t> </a:t>
            </a:r>
            <a:r>
              <a:rPr lang="tr-TR" dirty="0" err="1" smtClean="0"/>
              <a:t>to</a:t>
            </a:r>
            <a:r>
              <a:rPr lang="tr-TR" dirty="0" smtClean="0"/>
              <a:t> </a:t>
            </a:r>
            <a:r>
              <a:rPr lang="tr-TR" dirty="0" err="1" smtClean="0"/>
              <a:t>left</a:t>
            </a:r>
            <a:r>
              <a:rPr lang="tr-TR" dirty="0" smtClean="0"/>
              <a:t> </a:t>
            </a:r>
            <a:r>
              <a:rPr lang="tr-TR" dirty="0" err="1" smtClean="0"/>
              <a:t>transitions</a:t>
            </a:r>
            <a:r>
              <a:rPr lang="tr-TR" dirty="0" smtClean="0"/>
              <a:t> </a:t>
            </a:r>
            <a:r>
              <a:rPr lang="tr-TR" dirty="0" err="1" smtClean="0"/>
              <a:t>have</a:t>
            </a:r>
            <a:r>
              <a:rPr lang="tr-TR" dirty="0" smtClean="0"/>
              <a:t> </a:t>
            </a:r>
            <a:r>
              <a:rPr lang="tr-TR" dirty="0" err="1" smtClean="0"/>
              <a:t>zero</a:t>
            </a:r>
            <a:r>
              <a:rPr lang="tr-TR" dirty="0" smtClean="0"/>
              <a:t> </a:t>
            </a:r>
            <a:r>
              <a:rPr lang="tr-TR" dirty="0" err="1" smtClean="0"/>
              <a:t>probability</a:t>
            </a:r>
            <a:endParaRPr lang="tr-TR" dirty="0" smtClean="0"/>
          </a:p>
          <a:p>
            <a:pPr lvl="2">
              <a:lnSpc>
                <a:spcPct val="120000"/>
              </a:lnSpc>
            </a:pPr>
            <a:r>
              <a:rPr lang="en-US" dirty="0" smtClean="0"/>
              <a:t>generally </a:t>
            </a:r>
            <a:r>
              <a:rPr lang="en-US" dirty="0"/>
              <a:t>used to </a:t>
            </a:r>
            <a:r>
              <a:rPr lang="en-US" dirty="0" smtClean="0"/>
              <a:t>model</a:t>
            </a:r>
            <a:r>
              <a:rPr lang="tr-TR" dirty="0" smtClean="0"/>
              <a:t> </a:t>
            </a:r>
            <a:r>
              <a:rPr lang="tr-TR" dirty="0" err="1" smtClean="0"/>
              <a:t>temporal</a:t>
            </a:r>
            <a:r>
              <a:rPr lang="tr-TR" dirty="0" smtClean="0"/>
              <a:t> </a:t>
            </a:r>
            <a:r>
              <a:rPr lang="tr-TR" dirty="0" err="1"/>
              <a:t>processes</a:t>
            </a:r>
            <a:r>
              <a:rPr lang="tr-TR" dirty="0"/>
              <a:t> </a:t>
            </a:r>
            <a:r>
              <a:rPr lang="tr-TR" dirty="0" err="1"/>
              <a:t>like</a:t>
            </a:r>
            <a:r>
              <a:rPr lang="tr-TR" dirty="0"/>
              <a:t> </a:t>
            </a:r>
            <a:r>
              <a:rPr lang="tr-TR" dirty="0" err="1" smtClean="0"/>
              <a:t>speech</a:t>
            </a:r>
            <a:endParaRPr lang="tr-TR" dirty="0"/>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547664" y="4317400"/>
            <a:ext cx="6347839" cy="2207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ikdörtgen 3"/>
          <p:cNvSpPr/>
          <p:nvPr/>
        </p:nvSpPr>
        <p:spPr>
          <a:xfrm>
            <a:off x="2719849" y="6444044"/>
            <a:ext cx="1258678" cy="369332"/>
          </a:xfrm>
          <a:prstGeom prst="rect">
            <a:avLst/>
          </a:prstGeom>
        </p:spPr>
        <p:txBody>
          <a:bodyPr wrap="none">
            <a:spAutoFit/>
          </a:bodyPr>
          <a:lstStyle/>
          <a:p>
            <a:r>
              <a:rPr lang="tr-TR" dirty="0" err="1"/>
              <a:t>Bakis</a:t>
            </a:r>
            <a:r>
              <a:rPr lang="tr-TR" dirty="0"/>
              <a:t> HMM</a:t>
            </a:r>
          </a:p>
        </p:txBody>
      </p:sp>
      <p:sp>
        <p:nvSpPr>
          <p:cNvPr id="5" name="Dikdörtgen 4"/>
          <p:cNvSpPr/>
          <p:nvPr/>
        </p:nvSpPr>
        <p:spPr>
          <a:xfrm>
            <a:off x="5652120" y="6444044"/>
            <a:ext cx="1520031" cy="369332"/>
          </a:xfrm>
          <a:prstGeom prst="rect">
            <a:avLst/>
          </a:prstGeom>
        </p:spPr>
        <p:txBody>
          <a:bodyPr wrap="none">
            <a:spAutoFit/>
          </a:bodyPr>
          <a:lstStyle/>
          <a:p>
            <a:r>
              <a:rPr lang="tr-TR" dirty="0"/>
              <a:t>E</a:t>
            </a:r>
            <a:r>
              <a:rPr lang="en-US" dirty="0" err="1"/>
              <a:t>rgodic</a:t>
            </a:r>
            <a:r>
              <a:rPr lang="en-US" dirty="0"/>
              <a:t> </a:t>
            </a:r>
            <a:r>
              <a:rPr lang="tr-TR" dirty="0"/>
              <a:t>HMM </a:t>
            </a:r>
          </a:p>
        </p:txBody>
      </p:sp>
    </p:spTree>
    <p:extLst>
      <p:ext uri="{BB962C8B-B14F-4D97-AF65-F5344CB8AC3E}">
        <p14:creationId xmlns:p14="http://schemas.microsoft.com/office/powerpoint/2010/main" val="2769317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HMM </a:t>
            </a:r>
            <a:r>
              <a:rPr lang="tr-TR" dirty="0" err="1" smtClean="0"/>
              <a:t>Example</a:t>
            </a:r>
            <a:endParaRPr lang="tr-TR" dirty="0"/>
          </a:p>
        </p:txBody>
      </p:sp>
      <p:sp>
        <p:nvSpPr>
          <p:cNvPr id="3" name="İçerik Yer Tutucusu 2"/>
          <p:cNvSpPr>
            <a:spLocks noGrp="1"/>
          </p:cNvSpPr>
          <p:nvPr>
            <p:ph idx="1"/>
          </p:nvPr>
        </p:nvSpPr>
        <p:spPr>
          <a:xfrm>
            <a:off x="457200" y="1600200"/>
            <a:ext cx="8363272" cy="4853136"/>
          </a:xfrm>
        </p:spPr>
        <p:txBody>
          <a:bodyPr>
            <a:normAutofit fontScale="70000" lnSpcReduction="20000"/>
          </a:bodyPr>
          <a:lstStyle/>
          <a:p>
            <a:pPr>
              <a:lnSpc>
                <a:spcPct val="120000"/>
              </a:lnSpc>
            </a:pPr>
            <a:r>
              <a:rPr lang="en-US" dirty="0"/>
              <a:t>Imagine that </a:t>
            </a:r>
            <a:r>
              <a:rPr lang="en-US" dirty="0" smtClean="0"/>
              <a:t>a </a:t>
            </a:r>
            <a:r>
              <a:rPr lang="en-US" dirty="0"/>
              <a:t>climatologist in the year 2799 studying the history of </a:t>
            </a:r>
            <a:r>
              <a:rPr lang="en-US" dirty="0" smtClean="0"/>
              <a:t>global</a:t>
            </a:r>
            <a:r>
              <a:rPr lang="tr-TR" dirty="0" smtClean="0"/>
              <a:t> </a:t>
            </a:r>
            <a:r>
              <a:rPr lang="en-US" dirty="0" smtClean="0"/>
              <a:t>warming</a:t>
            </a:r>
            <a:r>
              <a:rPr lang="en-US" dirty="0"/>
              <a:t>. </a:t>
            </a:r>
            <a:endParaRPr lang="tr-TR" dirty="0" smtClean="0"/>
          </a:p>
          <a:p>
            <a:pPr lvl="1">
              <a:lnSpc>
                <a:spcPct val="120000"/>
              </a:lnSpc>
            </a:pPr>
            <a:r>
              <a:rPr lang="tr-TR" dirty="0" smtClean="0"/>
              <a:t>No </a:t>
            </a:r>
            <a:r>
              <a:rPr lang="en-US" dirty="0" smtClean="0"/>
              <a:t>records </a:t>
            </a:r>
            <a:r>
              <a:rPr lang="en-US" dirty="0"/>
              <a:t>of the weather </a:t>
            </a:r>
            <a:r>
              <a:rPr lang="en-US" dirty="0" smtClean="0"/>
              <a:t>in </a:t>
            </a:r>
            <a:r>
              <a:rPr lang="tr-TR" dirty="0" smtClean="0"/>
              <a:t>Bursa </a:t>
            </a:r>
            <a:r>
              <a:rPr lang="en-US" dirty="0" smtClean="0"/>
              <a:t>for</a:t>
            </a:r>
            <a:r>
              <a:rPr lang="tr-TR" dirty="0" smtClean="0"/>
              <a:t> </a:t>
            </a:r>
            <a:r>
              <a:rPr lang="en-US" dirty="0" smtClean="0"/>
              <a:t>the </a:t>
            </a:r>
            <a:r>
              <a:rPr lang="en-US" dirty="0"/>
              <a:t>summer of </a:t>
            </a:r>
            <a:r>
              <a:rPr lang="en-US" smtClean="0"/>
              <a:t>20</a:t>
            </a:r>
            <a:r>
              <a:rPr lang="tr-TR" smtClean="0"/>
              <a:t>2</a:t>
            </a:r>
            <a:r>
              <a:rPr lang="en-US" smtClean="0"/>
              <a:t>3</a:t>
            </a:r>
            <a:endParaRPr lang="tr-TR" dirty="0" smtClean="0"/>
          </a:p>
          <a:p>
            <a:pPr lvl="1">
              <a:lnSpc>
                <a:spcPct val="120000"/>
              </a:lnSpc>
            </a:pPr>
            <a:r>
              <a:rPr lang="en-US" smtClean="0"/>
              <a:t>Feyza’s </a:t>
            </a:r>
            <a:r>
              <a:rPr lang="en-US" dirty="0"/>
              <a:t>diary, which lists how many </a:t>
            </a:r>
            <a:r>
              <a:rPr lang="en-US" dirty="0" smtClean="0"/>
              <a:t>ice</a:t>
            </a:r>
            <a:r>
              <a:rPr lang="tr-TR" dirty="0" smtClean="0"/>
              <a:t> </a:t>
            </a:r>
            <a:r>
              <a:rPr lang="en-US" smtClean="0"/>
              <a:t>creams Feyza</a:t>
            </a:r>
            <a:r>
              <a:rPr lang="tr-TR" smtClean="0"/>
              <a:t> </a:t>
            </a:r>
            <a:r>
              <a:rPr lang="en-US" dirty="0" smtClean="0"/>
              <a:t>ate </a:t>
            </a:r>
            <a:r>
              <a:rPr lang="en-US" dirty="0"/>
              <a:t>every day that </a:t>
            </a:r>
            <a:r>
              <a:rPr lang="en-US" dirty="0" smtClean="0"/>
              <a:t>summer</a:t>
            </a:r>
            <a:endParaRPr lang="tr-TR" dirty="0" smtClean="0"/>
          </a:p>
          <a:p>
            <a:pPr lvl="1">
              <a:lnSpc>
                <a:spcPct val="120000"/>
              </a:lnSpc>
            </a:pPr>
            <a:r>
              <a:rPr lang="tr-TR" dirty="0" smtClean="0"/>
              <a:t>G</a:t>
            </a:r>
            <a:r>
              <a:rPr lang="en-US" dirty="0" err="1" smtClean="0"/>
              <a:t>oal</a:t>
            </a:r>
            <a:r>
              <a:rPr lang="en-US" dirty="0" smtClean="0"/>
              <a:t> </a:t>
            </a:r>
            <a:r>
              <a:rPr lang="en-US" dirty="0"/>
              <a:t>is </a:t>
            </a:r>
            <a:r>
              <a:rPr lang="tr-TR" dirty="0" err="1" smtClean="0"/>
              <a:t>using</a:t>
            </a:r>
            <a:r>
              <a:rPr lang="tr-TR" dirty="0" smtClean="0"/>
              <a:t> </a:t>
            </a:r>
            <a:r>
              <a:rPr lang="en-US" dirty="0" smtClean="0"/>
              <a:t>the</a:t>
            </a:r>
            <a:r>
              <a:rPr lang="tr-TR" dirty="0" smtClean="0"/>
              <a:t>se</a:t>
            </a:r>
            <a:r>
              <a:rPr lang="en-US" dirty="0" smtClean="0"/>
              <a:t> </a:t>
            </a:r>
            <a:r>
              <a:rPr lang="en-US" dirty="0"/>
              <a:t>observations </a:t>
            </a:r>
            <a:r>
              <a:rPr lang="en-US" dirty="0" smtClean="0"/>
              <a:t>to</a:t>
            </a:r>
            <a:r>
              <a:rPr lang="tr-TR" dirty="0" smtClean="0"/>
              <a:t> </a:t>
            </a:r>
            <a:r>
              <a:rPr lang="en-US" dirty="0" smtClean="0"/>
              <a:t>estimate </a:t>
            </a:r>
            <a:r>
              <a:rPr lang="en-US" dirty="0"/>
              <a:t>the </a:t>
            </a:r>
            <a:r>
              <a:rPr lang="en-US" dirty="0" smtClean="0"/>
              <a:t>temperature every day</a:t>
            </a:r>
            <a:endParaRPr lang="tr-TR" dirty="0" smtClean="0"/>
          </a:p>
          <a:p>
            <a:pPr lvl="1">
              <a:lnSpc>
                <a:spcPct val="120000"/>
              </a:lnSpc>
            </a:pPr>
            <a:r>
              <a:rPr lang="tr-TR" dirty="0" err="1" smtClean="0"/>
              <a:t>Assume</a:t>
            </a:r>
            <a:r>
              <a:rPr lang="tr-TR" dirty="0" smtClean="0"/>
              <a:t> </a:t>
            </a:r>
            <a:r>
              <a:rPr lang="en-US" dirty="0" smtClean="0"/>
              <a:t>there are only two kinds of days: </a:t>
            </a:r>
            <a:endParaRPr lang="tr-TR" dirty="0" smtClean="0"/>
          </a:p>
          <a:p>
            <a:pPr lvl="2">
              <a:lnSpc>
                <a:spcPct val="120000"/>
              </a:lnSpc>
            </a:pPr>
            <a:r>
              <a:rPr lang="en-US" dirty="0" smtClean="0"/>
              <a:t>cold </a:t>
            </a:r>
            <a:r>
              <a:rPr lang="en-US" dirty="0"/>
              <a:t>(C) and hot (</a:t>
            </a:r>
            <a:r>
              <a:rPr lang="en-US" dirty="0" smtClean="0"/>
              <a:t>H)</a:t>
            </a:r>
            <a:endParaRPr lang="tr-TR" dirty="0" smtClean="0"/>
          </a:p>
          <a:p>
            <a:pPr>
              <a:lnSpc>
                <a:spcPct val="120000"/>
              </a:lnSpc>
            </a:pPr>
            <a:r>
              <a:rPr lang="en-US" dirty="0" smtClean="0"/>
              <a:t>So </a:t>
            </a:r>
            <a:r>
              <a:rPr lang="en-US" dirty="0"/>
              <a:t>the </a:t>
            </a:r>
            <a:r>
              <a:rPr lang="en-US" dirty="0" smtClean="0"/>
              <a:t>task is</a:t>
            </a:r>
            <a:r>
              <a:rPr lang="tr-TR" dirty="0" smtClean="0"/>
              <a:t>:</a:t>
            </a:r>
          </a:p>
          <a:p>
            <a:pPr lvl="1">
              <a:lnSpc>
                <a:spcPct val="120000"/>
              </a:lnSpc>
            </a:pPr>
            <a:r>
              <a:rPr lang="en-US" dirty="0"/>
              <a:t>Given a sequence of observations O, </a:t>
            </a:r>
            <a:endParaRPr lang="tr-TR" dirty="0" smtClean="0"/>
          </a:p>
          <a:p>
            <a:pPr lvl="2">
              <a:lnSpc>
                <a:spcPct val="120000"/>
              </a:lnSpc>
            </a:pPr>
            <a:r>
              <a:rPr lang="tr-TR" dirty="0" err="1" smtClean="0"/>
              <a:t>integers</a:t>
            </a:r>
            <a:r>
              <a:rPr lang="tr-TR" dirty="0" smtClean="0"/>
              <a:t> </a:t>
            </a:r>
            <a:r>
              <a:rPr lang="en-US" dirty="0" smtClean="0"/>
              <a:t>corresponding</a:t>
            </a:r>
            <a:r>
              <a:rPr lang="tr-TR" dirty="0" smtClean="0"/>
              <a:t> </a:t>
            </a:r>
            <a:r>
              <a:rPr lang="en-US" dirty="0" smtClean="0"/>
              <a:t>to </a:t>
            </a:r>
            <a:r>
              <a:rPr lang="en-US" dirty="0"/>
              <a:t>the number of ice creams eaten on a given </a:t>
            </a:r>
            <a:r>
              <a:rPr lang="en-US" dirty="0" smtClean="0"/>
              <a:t>day</a:t>
            </a:r>
            <a:endParaRPr lang="tr-TR" dirty="0" smtClean="0"/>
          </a:p>
          <a:p>
            <a:pPr lvl="1">
              <a:lnSpc>
                <a:spcPct val="120000"/>
              </a:lnSpc>
            </a:pPr>
            <a:r>
              <a:rPr lang="tr-TR" dirty="0" smtClean="0"/>
              <a:t>F</a:t>
            </a:r>
            <a:r>
              <a:rPr lang="en-US" dirty="0" err="1" smtClean="0"/>
              <a:t>igure</a:t>
            </a:r>
            <a:r>
              <a:rPr lang="tr-TR" dirty="0" smtClean="0"/>
              <a:t> </a:t>
            </a:r>
            <a:r>
              <a:rPr lang="en-US" dirty="0" smtClean="0"/>
              <a:t>out </a:t>
            </a:r>
            <a:r>
              <a:rPr lang="en-US" dirty="0"/>
              <a:t>the correct ‘hidden’ sequence Q </a:t>
            </a:r>
            <a:endParaRPr lang="tr-TR" dirty="0" smtClean="0"/>
          </a:p>
          <a:p>
            <a:pPr lvl="2">
              <a:lnSpc>
                <a:spcPct val="120000"/>
              </a:lnSpc>
            </a:pPr>
            <a:r>
              <a:rPr lang="tr-TR" dirty="0" err="1" smtClean="0"/>
              <a:t>The</a:t>
            </a:r>
            <a:r>
              <a:rPr lang="tr-TR" dirty="0" smtClean="0"/>
              <a:t> </a:t>
            </a:r>
            <a:r>
              <a:rPr lang="en-US" dirty="0" smtClean="0"/>
              <a:t>weather </a:t>
            </a:r>
            <a:r>
              <a:rPr lang="en-US" dirty="0"/>
              <a:t>states (H or C</a:t>
            </a:r>
            <a:r>
              <a:rPr lang="en-US" dirty="0" smtClean="0"/>
              <a:t>)</a:t>
            </a:r>
            <a:endParaRPr lang="tr-TR" dirty="0"/>
          </a:p>
        </p:txBody>
      </p:sp>
    </p:spTree>
    <p:extLst>
      <p:ext uri="{BB962C8B-B14F-4D97-AF65-F5344CB8AC3E}">
        <p14:creationId xmlns:p14="http://schemas.microsoft.com/office/powerpoint/2010/main" val="86540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arn(inVertical)">
                                      <p:cBhvr>
                                        <p:cTn id="7" dur="500"/>
                                        <p:tgtEl>
                                          <p:spTgt spid="3">
                                            <p:txEl>
                                              <p:pRg st="6" end="6"/>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barn(inVertical)">
                                      <p:cBhvr>
                                        <p:cTn id="10" dur="500"/>
                                        <p:tgtEl>
                                          <p:spTgt spid="3">
                                            <p:txEl>
                                              <p:pRg st="7" end="7"/>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barn(inVertical)">
                                      <p:cBhvr>
                                        <p:cTn id="13" dur="500"/>
                                        <p:tgtEl>
                                          <p:spTgt spid="3">
                                            <p:txEl>
                                              <p:pRg st="8" end="8"/>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barn(inVertical)">
                                      <p:cBhvr>
                                        <p:cTn id="16" dur="500"/>
                                        <p:tgtEl>
                                          <p:spTgt spid="3">
                                            <p:txEl>
                                              <p:pRg st="9" end="9"/>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barn(inVertical)">
                                      <p:cBhvr>
                                        <p:cTn id="1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First-</a:t>
            </a:r>
            <a:r>
              <a:rPr lang="tr-TR" dirty="0" err="1" smtClean="0"/>
              <a:t>Order</a:t>
            </a:r>
            <a:r>
              <a:rPr lang="tr-TR" dirty="0" smtClean="0"/>
              <a:t> HMM</a:t>
            </a:r>
            <a:endParaRPr lang="tr-TR" dirty="0"/>
          </a:p>
        </p:txBody>
      </p:sp>
      <p:sp>
        <p:nvSpPr>
          <p:cNvPr id="3" name="İçerik Yer Tutucusu 2"/>
          <p:cNvSpPr>
            <a:spLocks noGrp="1"/>
          </p:cNvSpPr>
          <p:nvPr>
            <p:ph idx="1"/>
          </p:nvPr>
        </p:nvSpPr>
        <p:spPr/>
        <p:txBody>
          <a:bodyPr>
            <a:normAutofit fontScale="92500" lnSpcReduction="10000"/>
          </a:bodyPr>
          <a:lstStyle/>
          <a:p>
            <a:pPr>
              <a:lnSpc>
                <a:spcPct val="110000"/>
              </a:lnSpc>
            </a:pPr>
            <a:r>
              <a:rPr lang="tr-TR" dirty="0" err="1" smtClean="0"/>
              <a:t>Two</a:t>
            </a:r>
            <a:r>
              <a:rPr lang="tr-TR" dirty="0" smtClean="0"/>
              <a:t> </a:t>
            </a:r>
            <a:r>
              <a:rPr lang="tr-TR" dirty="0" err="1" smtClean="0"/>
              <a:t>simplifying</a:t>
            </a:r>
            <a:r>
              <a:rPr lang="tr-TR" dirty="0" smtClean="0"/>
              <a:t> </a:t>
            </a:r>
            <a:r>
              <a:rPr lang="tr-TR" dirty="0" err="1" smtClean="0"/>
              <a:t>assumptions</a:t>
            </a:r>
            <a:r>
              <a:rPr lang="tr-TR" dirty="0" smtClean="0"/>
              <a:t>:</a:t>
            </a:r>
          </a:p>
          <a:p>
            <a:pPr marL="971550" lvl="1" indent="-514350">
              <a:lnSpc>
                <a:spcPct val="110000"/>
              </a:lnSpc>
              <a:buFont typeface="+mj-lt"/>
              <a:buAutoNum type="arabicPeriod"/>
            </a:pPr>
            <a:r>
              <a:rPr lang="tr-TR" dirty="0" smtClean="0"/>
              <a:t>T</a:t>
            </a:r>
            <a:r>
              <a:rPr lang="en-US" dirty="0" smtClean="0"/>
              <a:t>he </a:t>
            </a:r>
            <a:r>
              <a:rPr lang="en-US" dirty="0"/>
              <a:t>probability of a particular state depends only on </a:t>
            </a:r>
            <a:r>
              <a:rPr lang="en-US" dirty="0" smtClean="0"/>
              <a:t>the</a:t>
            </a:r>
            <a:r>
              <a:rPr lang="tr-TR" dirty="0" smtClean="0"/>
              <a:t> </a:t>
            </a:r>
            <a:r>
              <a:rPr lang="tr-TR" dirty="0" err="1" smtClean="0"/>
              <a:t>previous</a:t>
            </a:r>
            <a:r>
              <a:rPr lang="tr-TR" dirty="0" smtClean="0"/>
              <a:t> </a:t>
            </a:r>
            <a:r>
              <a:rPr lang="tr-TR" dirty="0" err="1"/>
              <a:t>state</a:t>
            </a:r>
            <a:r>
              <a:rPr lang="tr-TR" dirty="0" smtClean="0"/>
              <a:t>:</a:t>
            </a:r>
          </a:p>
          <a:p>
            <a:pPr marL="914400" lvl="2" indent="0">
              <a:lnSpc>
                <a:spcPct val="110000"/>
              </a:lnSpc>
              <a:buNone/>
            </a:pPr>
            <a:r>
              <a:rPr lang="tr-TR" b="1" dirty="0" err="1"/>
              <a:t>Markov</a:t>
            </a:r>
            <a:r>
              <a:rPr lang="tr-TR" b="1" dirty="0"/>
              <a:t> </a:t>
            </a:r>
            <a:r>
              <a:rPr lang="tr-TR" b="1" dirty="0" err="1"/>
              <a:t>Assumption</a:t>
            </a:r>
            <a:r>
              <a:rPr lang="tr-TR" b="1" dirty="0"/>
              <a:t>: </a:t>
            </a:r>
            <a:r>
              <a:rPr lang="tr-TR" dirty="0" smtClean="0"/>
              <a:t>P(q</a:t>
            </a:r>
            <a:r>
              <a:rPr lang="tr-TR" baseline="-25000" dirty="0" smtClean="0"/>
              <a:t>i</a:t>
            </a:r>
            <a:r>
              <a:rPr lang="tr-TR" dirty="0" smtClean="0"/>
              <a:t>|q</a:t>
            </a:r>
            <a:r>
              <a:rPr lang="tr-TR" baseline="-25000" dirty="0" smtClean="0"/>
              <a:t>1</a:t>
            </a:r>
            <a:r>
              <a:rPr lang="tr-TR" dirty="0" smtClean="0"/>
              <a:t>…q</a:t>
            </a:r>
            <a:r>
              <a:rPr lang="tr-TR" baseline="-25000" dirty="0" smtClean="0"/>
              <a:t>i-1</a:t>
            </a:r>
            <a:r>
              <a:rPr lang="tr-TR" dirty="0"/>
              <a:t>) = </a:t>
            </a:r>
            <a:r>
              <a:rPr lang="tr-TR" dirty="0" smtClean="0"/>
              <a:t>P(q</a:t>
            </a:r>
            <a:r>
              <a:rPr lang="tr-TR" baseline="-25000" dirty="0" smtClean="0"/>
              <a:t>i</a:t>
            </a:r>
            <a:r>
              <a:rPr lang="tr-TR" dirty="0" smtClean="0"/>
              <a:t>|q</a:t>
            </a:r>
            <a:r>
              <a:rPr lang="tr-TR" baseline="-25000" dirty="0" smtClean="0"/>
              <a:t>i-1</a:t>
            </a:r>
            <a:r>
              <a:rPr lang="tr-TR" dirty="0" smtClean="0"/>
              <a:t>)</a:t>
            </a:r>
          </a:p>
          <a:p>
            <a:pPr marL="971550" lvl="1" indent="-514350">
              <a:lnSpc>
                <a:spcPct val="110000"/>
              </a:lnSpc>
              <a:buFont typeface="+mj-lt"/>
              <a:buAutoNum type="arabicPeriod"/>
            </a:pPr>
            <a:r>
              <a:rPr lang="tr-TR" dirty="0" smtClean="0"/>
              <a:t>T</a:t>
            </a:r>
            <a:r>
              <a:rPr lang="en-US" dirty="0" smtClean="0"/>
              <a:t>he </a:t>
            </a:r>
            <a:r>
              <a:rPr lang="en-US" dirty="0"/>
              <a:t>probability of an output observation </a:t>
            </a:r>
            <a:r>
              <a:rPr lang="en-US" dirty="0" err="1"/>
              <a:t>o</a:t>
            </a:r>
            <a:r>
              <a:rPr lang="en-US" baseline="-25000" dirty="0" err="1"/>
              <a:t>i</a:t>
            </a:r>
            <a:r>
              <a:rPr lang="en-US" dirty="0"/>
              <a:t> depends only on the state q</a:t>
            </a:r>
            <a:r>
              <a:rPr lang="en-US" baseline="-25000" dirty="0"/>
              <a:t>i</a:t>
            </a:r>
            <a:r>
              <a:rPr lang="en-US" dirty="0"/>
              <a:t> that</a:t>
            </a:r>
            <a:r>
              <a:rPr lang="tr-TR" dirty="0" smtClean="0"/>
              <a:t> </a:t>
            </a:r>
            <a:r>
              <a:rPr lang="en-US" dirty="0" smtClean="0"/>
              <a:t>produced </a:t>
            </a:r>
            <a:r>
              <a:rPr lang="en-US" dirty="0"/>
              <a:t>the observation </a:t>
            </a:r>
            <a:r>
              <a:rPr lang="en-US" dirty="0" smtClean="0"/>
              <a:t>and </a:t>
            </a:r>
            <a:r>
              <a:rPr lang="en-US" dirty="0"/>
              <a:t>not on any other states or any other observations</a:t>
            </a:r>
            <a:r>
              <a:rPr lang="en-US" dirty="0" smtClean="0"/>
              <a:t>:</a:t>
            </a:r>
            <a:endParaRPr lang="tr-TR" dirty="0" smtClean="0"/>
          </a:p>
          <a:p>
            <a:pPr marL="914400" lvl="2" indent="0">
              <a:lnSpc>
                <a:spcPct val="110000"/>
              </a:lnSpc>
              <a:buNone/>
            </a:pPr>
            <a:r>
              <a:rPr lang="tr-TR" b="1" dirty="0" smtClean="0"/>
              <a:t>Sensor </a:t>
            </a:r>
            <a:r>
              <a:rPr lang="tr-TR" b="1" dirty="0" err="1" smtClean="0"/>
              <a:t>Assumption</a:t>
            </a:r>
            <a:r>
              <a:rPr lang="tr-TR" b="1" dirty="0" smtClean="0"/>
              <a:t> (</a:t>
            </a:r>
            <a:r>
              <a:rPr lang="tr-TR" b="1" dirty="0" err="1" smtClean="0"/>
              <a:t>Output</a:t>
            </a:r>
            <a:r>
              <a:rPr lang="tr-TR" b="1" dirty="0" smtClean="0"/>
              <a:t> </a:t>
            </a:r>
            <a:r>
              <a:rPr lang="tr-TR" b="1" dirty="0" err="1" smtClean="0"/>
              <a:t>Independence</a:t>
            </a:r>
            <a:r>
              <a:rPr lang="tr-TR" b="1" dirty="0" smtClean="0"/>
              <a:t>): </a:t>
            </a:r>
          </a:p>
          <a:p>
            <a:pPr marL="914400" lvl="2" indent="0">
              <a:lnSpc>
                <a:spcPct val="110000"/>
              </a:lnSpc>
              <a:buNone/>
            </a:pPr>
            <a:r>
              <a:rPr lang="tr-TR" b="1" dirty="0"/>
              <a:t>	</a:t>
            </a:r>
            <a:r>
              <a:rPr lang="tr-TR" dirty="0" smtClean="0"/>
              <a:t>P(o</a:t>
            </a:r>
            <a:r>
              <a:rPr lang="tr-TR" baseline="-25000" dirty="0" smtClean="0"/>
              <a:t>i</a:t>
            </a:r>
            <a:r>
              <a:rPr lang="tr-TR" dirty="0" smtClean="0"/>
              <a:t>|q</a:t>
            </a:r>
            <a:r>
              <a:rPr lang="tr-TR" baseline="-25000" dirty="0" smtClean="0"/>
              <a:t>1</a:t>
            </a:r>
            <a:r>
              <a:rPr lang="tr-TR" dirty="0" smtClean="0"/>
              <a:t>,…,</a:t>
            </a:r>
            <a:r>
              <a:rPr lang="tr-TR" dirty="0" err="1" smtClean="0"/>
              <a:t>q</a:t>
            </a:r>
            <a:r>
              <a:rPr lang="tr-TR" baseline="-25000" dirty="0" err="1" smtClean="0"/>
              <a:t>i</a:t>
            </a:r>
            <a:r>
              <a:rPr lang="tr-TR" dirty="0" smtClean="0"/>
              <a:t>,…,</a:t>
            </a:r>
            <a:r>
              <a:rPr lang="tr-TR" dirty="0" err="1" smtClean="0"/>
              <a:t>q</a:t>
            </a:r>
            <a:r>
              <a:rPr lang="tr-TR" baseline="-25000" dirty="0" err="1" smtClean="0"/>
              <a:t>t</a:t>
            </a:r>
            <a:r>
              <a:rPr lang="tr-TR" dirty="0" smtClean="0"/>
              <a:t>,</a:t>
            </a:r>
            <a:r>
              <a:rPr lang="tr-TR" dirty="0"/>
              <a:t> </a:t>
            </a:r>
            <a:r>
              <a:rPr lang="tr-TR" dirty="0" smtClean="0"/>
              <a:t>o</a:t>
            </a:r>
            <a:r>
              <a:rPr lang="tr-TR" baseline="-25000" dirty="0" smtClean="0"/>
              <a:t>1</a:t>
            </a:r>
            <a:r>
              <a:rPr lang="tr-TR" dirty="0" smtClean="0"/>
              <a:t>,…,</a:t>
            </a:r>
            <a:r>
              <a:rPr lang="tr-TR" dirty="0" err="1" smtClean="0"/>
              <a:t>o</a:t>
            </a:r>
            <a:r>
              <a:rPr lang="tr-TR" baseline="-25000" dirty="0" err="1" smtClean="0"/>
              <a:t>i</a:t>
            </a:r>
            <a:r>
              <a:rPr lang="tr-TR" dirty="0" smtClean="0"/>
              <a:t>,…,o</a:t>
            </a:r>
            <a:r>
              <a:rPr lang="tr-TR" baseline="-25000" dirty="0" smtClean="0"/>
              <a:t>t</a:t>
            </a:r>
            <a:r>
              <a:rPr lang="tr-TR" dirty="0" smtClean="0"/>
              <a:t>) </a:t>
            </a:r>
            <a:r>
              <a:rPr lang="tr-TR" dirty="0"/>
              <a:t>= </a:t>
            </a:r>
            <a:r>
              <a:rPr lang="tr-TR" dirty="0" smtClean="0"/>
              <a:t>P(</a:t>
            </a:r>
            <a:r>
              <a:rPr lang="tr-TR" dirty="0" err="1" smtClean="0"/>
              <a:t>o</a:t>
            </a:r>
            <a:r>
              <a:rPr lang="tr-TR" baseline="-25000" dirty="0" err="1" smtClean="0"/>
              <a:t>i</a:t>
            </a:r>
            <a:r>
              <a:rPr lang="tr-TR" dirty="0" err="1" smtClean="0"/>
              <a:t>|q</a:t>
            </a:r>
            <a:r>
              <a:rPr lang="tr-TR" baseline="-25000" dirty="0" err="1" smtClean="0"/>
              <a:t>i</a:t>
            </a:r>
            <a:r>
              <a:rPr lang="tr-TR" dirty="0" smtClean="0"/>
              <a:t>)</a:t>
            </a:r>
            <a:endParaRPr lang="tr-TR" dirty="0"/>
          </a:p>
          <a:p>
            <a:pPr marL="914400" lvl="2" indent="0">
              <a:lnSpc>
                <a:spcPct val="110000"/>
              </a:lnSpc>
              <a:buNone/>
            </a:pPr>
            <a:endParaRPr lang="tr-TR" dirty="0"/>
          </a:p>
        </p:txBody>
      </p:sp>
    </p:spTree>
    <p:extLst>
      <p:ext uri="{BB962C8B-B14F-4D97-AF65-F5344CB8AC3E}">
        <p14:creationId xmlns:p14="http://schemas.microsoft.com/office/powerpoint/2010/main" val="3439165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HMM Example</a:t>
            </a:r>
            <a:r>
              <a:rPr lang="en-US" smtClean="0"/>
              <a:t> Reminder</a:t>
            </a:r>
            <a:endParaRPr lang="tr-TR" dirty="0"/>
          </a:p>
        </p:txBody>
      </p:sp>
      <p:sp>
        <p:nvSpPr>
          <p:cNvPr id="3" name="İçerik Yer Tutucusu 2"/>
          <p:cNvSpPr>
            <a:spLocks noGrp="1"/>
          </p:cNvSpPr>
          <p:nvPr>
            <p:ph idx="1"/>
          </p:nvPr>
        </p:nvSpPr>
        <p:spPr>
          <a:xfrm>
            <a:off x="457200" y="1600200"/>
            <a:ext cx="8363272" cy="4853136"/>
          </a:xfrm>
        </p:spPr>
        <p:txBody>
          <a:bodyPr>
            <a:normAutofit fontScale="70000" lnSpcReduction="20000"/>
          </a:bodyPr>
          <a:lstStyle/>
          <a:p>
            <a:pPr>
              <a:lnSpc>
                <a:spcPct val="120000"/>
              </a:lnSpc>
            </a:pPr>
            <a:r>
              <a:rPr lang="en-US" dirty="0"/>
              <a:t>Imagine that </a:t>
            </a:r>
            <a:r>
              <a:rPr lang="en-US" dirty="0" smtClean="0"/>
              <a:t>a </a:t>
            </a:r>
            <a:r>
              <a:rPr lang="en-US" dirty="0"/>
              <a:t>climatologist in the year 2799 studying the history of </a:t>
            </a:r>
            <a:r>
              <a:rPr lang="en-US" dirty="0" smtClean="0"/>
              <a:t>global</a:t>
            </a:r>
            <a:r>
              <a:rPr lang="tr-TR" dirty="0" smtClean="0"/>
              <a:t> </a:t>
            </a:r>
            <a:r>
              <a:rPr lang="en-US" dirty="0" smtClean="0"/>
              <a:t>warming</a:t>
            </a:r>
            <a:r>
              <a:rPr lang="en-US" dirty="0"/>
              <a:t>. </a:t>
            </a:r>
            <a:endParaRPr lang="tr-TR" dirty="0" smtClean="0"/>
          </a:p>
          <a:p>
            <a:pPr lvl="1">
              <a:lnSpc>
                <a:spcPct val="120000"/>
              </a:lnSpc>
            </a:pPr>
            <a:r>
              <a:rPr lang="tr-TR" dirty="0" smtClean="0"/>
              <a:t>No </a:t>
            </a:r>
            <a:r>
              <a:rPr lang="en-US" dirty="0" smtClean="0"/>
              <a:t>records </a:t>
            </a:r>
            <a:r>
              <a:rPr lang="en-US" dirty="0"/>
              <a:t>of the weather </a:t>
            </a:r>
            <a:r>
              <a:rPr lang="en-US" dirty="0" smtClean="0"/>
              <a:t>in </a:t>
            </a:r>
            <a:r>
              <a:rPr lang="tr-TR" dirty="0" smtClean="0"/>
              <a:t>Bursa </a:t>
            </a:r>
            <a:r>
              <a:rPr lang="en-US" dirty="0" smtClean="0"/>
              <a:t>for</a:t>
            </a:r>
            <a:r>
              <a:rPr lang="tr-TR" dirty="0" smtClean="0"/>
              <a:t> </a:t>
            </a:r>
            <a:r>
              <a:rPr lang="en-US" dirty="0" smtClean="0"/>
              <a:t>the </a:t>
            </a:r>
            <a:r>
              <a:rPr lang="en-US" dirty="0"/>
              <a:t>summer of </a:t>
            </a:r>
            <a:r>
              <a:rPr lang="en-US" smtClean="0"/>
              <a:t>20</a:t>
            </a:r>
            <a:r>
              <a:rPr lang="tr-TR" smtClean="0"/>
              <a:t>2</a:t>
            </a:r>
            <a:r>
              <a:rPr lang="en-US" smtClean="0"/>
              <a:t>3</a:t>
            </a:r>
            <a:endParaRPr lang="tr-TR" dirty="0" smtClean="0"/>
          </a:p>
          <a:p>
            <a:pPr lvl="1">
              <a:lnSpc>
                <a:spcPct val="120000"/>
              </a:lnSpc>
            </a:pPr>
            <a:r>
              <a:rPr lang="en-US" smtClean="0"/>
              <a:t>Feyza’s </a:t>
            </a:r>
            <a:r>
              <a:rPr lang="en-US" dirty="0"/>
              <a:t>diary, which lists how many </a:t>
            </a:r>
            <a:r>
              <a:rPr lang="en-US" dirty="0" smtClean="0"/>
              <a:t>ice</a:t>
            </a:r>
            <a:r>
              <a:rPr lang="tr-TR" dirty="0" smtClean="0"/>
              <a:t> </a:t>
            </a:r>
            <a:r>
              <a:rPr lang="en-US" smtClean="0"/>
              <a:t>creams Feyza</a:t>
            </a:r>
            <a:r>
              <a:rPr lang="tr-TR" smtClean="0"/>
              <a:t> </a:t>
            </a:r>
            <a:r>
              <a:rPr lang="en-US" dirty="0" smtClean="0"/>
              <a:t>ate </a:t>
            </a:r>
            <a:r>
              <a:rPr lang="en-US" dirty="0"/>
              <a:t>every day that </a:t>
            </a:r>
            <a:r>
              <a:rPr lang="en-US" dirty="0" smtClean="0"/>
              <a:t>summer</a:t>
            </a:r>
            <a:endParaRPr lang="tr-TR" dirty="0" smtClean="0"/>
          </a:p>
          <a:p>
            <a:pPr lvl="1">
              <a:lnSpc>
                <a:spcPct val="120000"/>
              </a:lnSpc>
            </a:pPr>
            <a:r>
              <a:rPr lang="tr-TR" dirty="0" smtClean="0"/>
              <a:t>G</a:t>
            </a:r>
            <a:r>
              <a:rPr lang="en-US" dirty="0" err="1" smtClean="0"/>
              <a:t>oal</a:t>
            </a:r>
            <a:r>
              <a:rPr lang="en-US" dirty="0" smtClean="0"/>
              <a:t> </a:t>
            </a:r>
            <a:r>
              <a:rPr lang="en-US" dirty="0"/>
              <a:t>is </a:t>
            </a:r>
            <a:r>
              <a:rPr lang="tr-TR" dirty="0" err="1" smtClean="0"/>
              <a:t>using</a:t>
            </a:r>
            <a:r>
              <a:rPr lang="tr-TR" dirty="0" smtClean="0"/>
              <a:t> </a:t>
            </a:r>
            <a:r>
              <a:rPr lang="en-US" dirty="0" smtClean="0"/>
              <a:t>the</a:t>
            </a:r>
            <a:r>
              <a:rPr lang="tr-TR" dirty="0" smtClean="0"/>
              <a:t>se</a:t>
            </a:r>
            <a:r>
              <a:rPr lang="en-US" dirty="0" smtClean="0"/>
              <a:t> </a:t>
            </a:r>
            <a:r>
              <a:rPr lang="en-US" dirty="0"/>
              <a:t>observations </a:t>
            </a:r>
            <a:r>
              <a:rPr lang="en-US" dirty="0" smtClean="0"/>
              <a:t>to</a:t>
            </a:r>
            <a:r>
              <a:rPr lang="tr-TR" dirty="0" smtClean="0"/>
              <a:t> </a:t>
            </a:r>
            <a:r>
              <a:rPr lang="en-US" dirty="0" smtClean="0"/>
              <a:t>estimate </a:t>
            </a:r>
            <a:r>
              <a:rPr lang="en-US" dirty="0"/>
              <a:t>the </a:t>
            </a:r>
            <a:r>
              <a:rPr lang="en-US" dirty="0" smtClean="0"/>
              <a:t>temperature every day</a:t>
            </a:r>
            <a:endParaRPr lang="tr-TR" dirty="0" smtClean="0"/>
          </a:p>
          <a:p>
            <a:pPr lvl="1">
              <a:lnSpc>
                <a:spcPct val="120000"/>
              </a:lnSpc>
            </a:pPr>
            <a:r>
              <a:rPr lang="tr-TR" dirty="0" err="1" smtClean="0"/>
              <a:t>Assume</a:t>
            </a:r>
            <a:r>
              <a:rPr lang="tr-TR" dirty="0" smtClean="0"/>
              <a:t> </a:t>
            </a:r>
            <a:r>
              <a:rPr lang="en-US" dirty="0" smtClean="0"/>
              <a:t>there are only two kinds of days: </a:t>
            </a:r>
            <a:endParaRPr lang="tr-TR" dirty="0" smtClean="0"/>
          </a:p>
          <a:p>
            <a:pPr lvl="2">
              <a:lnSpc>
                <a:spcPct val="120000"/>
              </a:lnSpc>
            </a:pPr>
            <a:r>
              <a:rPr lang="en-US" dirty="0" smtClean="0"/>
              <a:t>cold </a:t>
            </a:r>
            <a:r>
              <a:rPr lang="en-US" dirty="0"/>
              <a:t>(C) and hot (</a:t>
            </a:r>
            <a:r>
              <a:rPr lang="en-US" dirty="0" smtClean="0"/>
              <a:t>H)</a:t>
            </a:r>
            <a:endParaRPr lang="tr-TR" dirty="0" smtClean="0"/>
          </a:p>
          <a:p>
            <a:pPr>
              <a:lnSpc>
                <a:spcPct val="120000"/>
              </a:lnSpc>
            </a:pPr>
            <a:r>
              <a:rPr lang="en-US" dirty="0" smtClean="0"/>
              <a:t>So </a:t>
            </a:r>
            <a:r>
              <a:rPr lang="en-US" dirty="0"/>
              <a:t>the </a:t>
            </a:r>
            <a:r>
              <a:rPr lang="en-US" dirty="0" smtClean="0"/>
              <a:t>task is</a:t>
            </a:r>
            <a:r>
              <a:rPr lang="tr-TR" dirty="0" smtClean="0"/>
              <a:t>:</a:t>
            </a:r>
          </a:p>
          <a:p>
            <a:pPr lvl="1">
              <a:lnSpc>
                <a:spcPct val="120000"/>
              </a:lnSpc>
            </a:pPr>
            <a:r>
              <a:rPr lang="en-US" dirty="0"/>
              <a:t>Given a sequence of observations O, </a:t>
            </a:r>
            <a:endParaRPr lang="tr-TR" dirty="0" smtClean="0"/>
          </a:p>
          <a:p>
            <a:pPr lvl="2">
              <a:lnSpc>
                <a:spcPct val="120000"/>
              </a:lnSpc>
            </a:pPr>
            <a:r>
              <a:rPr lang="tr-TR" dirty="0" err="1" smtClean="0"/>
              <a:t>integers</a:t>
            </a:r>
            <a:r>
              <a:rPr lang="tr-TR" dirty="0" smtClean="0"/>
              <a:t> </a:t>
            </a:r>
            <a:r>
              <a:rPr lang="en-US" dirty="0" smtClean="0"/>
              <a:t>corresponding</a:t>
            </a:r>
            <a:r>
              <a:rPr lang="tr-TR" dirty="0" smtClean="0"/>
              <a:t> </a:t>
            </a:r>
            <a:r>
              <a:rPr lang="en-US" dirty="0" smtClean="0"/>
              <a:t>to </a:t>
            </a:r>
            <a:r>
              <a:rPr lang="en-US" dirty="0"/>
              <a:t>the number of ice creams eaten on a given </a:t>
            </a:r>
            <a:r>
              <a:rPr lang="en-US" dirty="0" smtClean="0"/>
              <a:t>day</a:t>
            </a:r>
            <a:endParaRPr lang="tr-TR" dirty="0" smtClean="0"/>
          </a:p>
          <a:p>
            <a:pPr lvl="1">
              <a:lnSpc>
                <a:spcPct val="120000"/>
              </a:lnSpc>
            </a:pPr>
            <a:r>
              <a:rPr lang="tr-TR" dirty="0" smtClean="0"/>
              <a:t>F</a:t>
            </a:r>
            <a:r>
              <a:rPr lang="en-US" dirty="0" err="1" smtClean="0"/>
              <a:t>igure</a:t>
            </a:r>
            <a:r>
              <a:rPr lang="tr-TR" dirty="0" smtClean="0"/>
              <a:t> </a:t>
            </a:r>
            <a:r>
              <a:rPr lang="en-US" dirty="0" smtClean="0"/>
              <a:t>out </a:t>
            </a:r>
            <a:r>
              <a:rPr lang="en-US" dirty="0"/>
              <a:t>the correct ‘hidden’ sequence Q </a:t>
            </a:r>
            <a:endParaRPr lang="tr-TR" dirty="0" smtClean="0"/>
          </a:p>
          <a:p>
            <a:pPr lvl="2">
              <a:lnSpc>
                <a:spcPct val="120000"/>
              </a:lnSpc>
            </a:pPr>
            <a:r>
              <a:rPr lang="tr-TR" dirty="0" err="1" smtClean="0"/>
              <a:t>The</a:t>
            </a:r>
            <a:r>
              <a:rPr lang="tr-TR" dirty="0" smtClean="0"/>
              <a:t> </a:t>
            </a:r>
            <a:r>
              <a:rPr lang="en-US" dirty="0" smtClean="0"/>
              <a:t>weather </a:t>
            </a:r>
            <a:r>
              <a:rPr lang="en-US" dirty="0"/>
              <a:t>states (H or C</a:t>
            </a:r>
            <a:r>
              <a:rPr lang="en-US" dirty="0" smtClean="0"/>
              <a:t>)</a:t>
            </a:r>
            <a:endParaRPr lang="tr-TR" dirty="0"/>
          </a:p>
        </p:txBody>
      </p:sp>
    </p:spTree>
    <p:extLst>
      <p:ext uri="{BB962C8B-B14F-4D97-AF65-F5344CB8AC3E}">
        <p14:creationId xmlns:p14="http://schemas.microsoft.com/office/powerpoint/2010/main" val="37593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arn(inVertical)">
                                      <p:cBhvr>
                                        <p:cTn id="7" dur="500"/>
                                        <p:tgtEl>
                                          <p:spTgt spid="3">
                                            <p:txEl>
                                              <p:pRg st="6" end="6"/>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barn(inVertical)">
                                      <p:cBhvr>
                                        <p:cTn id="10" dur="500"/>
                                        <p:tgtEl>
                                          <p:spTgt spid="3">
                                            <p:txEl>
                                              <p:pRg st="7" end="7"/>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barn(inVertical)">
                                      <p:cBhvr>
                                        <p:cTn id="13" dur="500"/>
                                        <p:tgtEl>
                                          <p:spTgt spid="3">
                                            <p:txEl>
                                              <p:pRg st="8" end="8"/>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barn(inVertical)">
                                      <p:cBhvr>
                                        <p:cTn id="16" dur="500"/>
                                        <p:tgtEl>
                                          <p:spTgt spid="3">
                                            <p:txEl>
                                              <p:pRg st="9" end="9"/>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barn(inVertical)">
                                      <p:cBhvr>
                                        <p:cTn id="1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smtClean="0"/>
              <a:t>A</a:t>
            </a:r>
            <a:r>
              <a:rPr lang="en-US" dirty="0" smtClean="0"/>
              <a:t> </a:t>
            </a:r>
            <a:r>
              <a:rPr lang="tr-TR" dirty="0" smtClean="0"/>
              <a:t>S</a:t>
            </a:r>
            <a:r>
              <a:rPr lang="en-US" dirty="0" smtClean="0"/>
              <a:t>ample </a:t>
            </a:r>
            <a:r>
              <a:rPr lang="en-US" dirty="0"/>
              <a:t>HMM for the </a:t>
            </a:r>
            <a:r>
              <a:rPr lang="tr-TR" dirty="0" smtClean="0"/>
              <a:t>I</a:t>
            </a:r>
            <a:r>
              <a:rPr lang="en-US" dirty="0" err="1" smtClean="0"/>
              <a:t>ce</a:t>
            </a:r>
            <a:r>
              <a:rPr lang="en-US" dirty="0" smtClean="0"/>
              <a:t> </a:t>
            </a:r>
            <a:r>
              <a:rPr lang="tr-TR" dirty="0" smtClean="0"/>
              <a:t>C</a:t>
            </a:r>
            <a:r>
              <a:rPr lang="en-US" dirty="0" smtClean="0"/>
              <a:t>ream </a:t>
            </a:r>
            <a:r>
              <a:rPr lang="tr-TR" dirty="0"/>
              <a:t>T</a:t>
            </a:r>
            <a:r>
              <a:rPr lang="en-US" dirty="0" smtClean="0"/>
              <a:t>ask</a:t>
            </a:r>
            <a:endParaRPr lang="tr-TR" dirty="0"/>
          </a:p>
        </p:txBody>
      </p:sp>
      <p:sp>
        <p:nvSpPr>
          <p:cNvPr id="3" name="İçerik Yer Tutucusu 2"/>
          <p:cNvSpPr>
            <a:spLocks noGrp="1"/>
          </p:cNvSpPr>
          <p:nvPr>
            <p:ph idx="1"/>
          </p:nvPr>
        </p:nvSpPr>
        <p:spPr>
          <a:xfrm>
            <a:off x="457200" y="1600201"/>
            <a:ext cx="8229600" cy="1756791"/>
          </a:xfrm>
        </p:spPr>
        <p:txBody>
          <a:bodyPr>
            <a:normAutofit fontScale="70000" lnSpcReduction="20000"/>
          </a:bodyPr>
          <a:lstStyle/>
          <a:p>
            <a:pPr algn="just">
              <a:lnSpc>
                <a:spcPct val="120000"/>
              </a:lnSpc>
            </a:pPr>
            <a:r>
              <a:rPr lang="en-US" dirty="0" smtClean="0"/>
              <a:t>The </a:t>
            </a:r>
            <a:r>
              <a:rPr lang="en-US" dirty="0"/>
              <a:t>two hidden </a:t>
            </a:r>
            <a:r>
              <a:rPr lang="en-US" dirty="0" smtClean="0"/>
              <a:t>states</a:t>
            </a:r>
            <a:r>
              <a:rPr lang="tr-TR" dirty="0" smtClean="0"/>
              <a:t> </a:t>
            </a:r>
            <a:r>
              <a:rPr lang="en-US" dirty="0" smtClean="0"/>
              <a:t>(H </a:t>
            </a:r>
            <a:r>
              <a:rPr lang="en-US" dirty="0"/>
              <a:t>and C) correspond to hot and cold </a:t>
            </a:r>
            <a:r>
              <a:rPr lang="en-US" dirty="0" smtClean="0"/>
              <a:t>weather</a:t>
            </a:r>
            <a:endParaRPr lang="tr-TR" dirty="0" smtClean="0"/>
          </a:p>
          <a:p>
            <a:pPr algn="just">
              <a:lnSpc>
                <a:spcPct val="120000"/>
              </a:lnSpc>
            </a:pPr>
            <a:r>
              <a:rPr lang="tr-TR" dirty="0" smtClean="0"/>
              <a:t>T</a:t>
            </a:r>
            <a:r>
              <a:rPr lang="en-US" dirty="0" smtClean="0"/>
              <a:t>he </a:t>
            </a:r>
            <a:r>
              <a:rPr lang="en-US" dirty="0"/>
              <a:t>observations (drawn from </a:t>
            </a:r>
            <a:r>
              <a:rPr lang="en-US" dirty="0" smtClean="0"/>
              <a:t>the</a:t>
            </a:r>
            <a:r>
              <a:rPr lang="tr-TR" dirty="0" smtClean="0"/>
              <a:t> </a:t>
            </a:r>
            <a:r>
              <a:rPr lang="en-US" dirty="0" smtClean="0"/>
              <a:t>alphabet </a:t>
            </a:r>
            <a:r>
              <a:rPr lang="en-US" dirty="0"/>
              <a:t>O = </a:t>
            </a:r>
            <a:r>
              <a:rPr lang="tr-TR" dirty="0" smtClean="0"/>
              <a:t>{</a:t>
            </a:r>
            <a:r>
              <a:rPr lang="en-US" dirty="0" smtClean="0"/>
              <a:t>1</a:t>
            </a:r>
            <a:r>
              <a:rPr lang="tr-TR" dirty="0" smtClean="0"/>
              <a:t>,</a:t>
            </a:r>
            <a:r>
              <a:rPr lang="en-US" dirty="0" smtClean="0"/>
              <a:t>2</a:t>
            </a:r>
            <a:r>
              <a:rPr lang="tr-TR" dirty="0" smtClean="0"/>
              <a:t>,</a:t>
            </a:r>
            <a:r>
              <a:rPr lang="en-US" dirty="0" smtClean="0"/>
              <a:t>3</a:t>
            </a:r>
            <a:r>
              <a:rPr lang="tr-TR" dirty="0" smtClean="0"/>
              <a:t>})</a:t>
            </a:r>
            <a:r>
              <a:rPr lang="en-US" dirty="0" smtClean="0"/>
              <a:t> </a:t>
            </a:r>
            <a:r>
              <a:rPr lang="en-US" dirty="0"/>
              <a:t>correspond to the number of ice creams eaten </a:t>
            </a:r>
            <a:r>
              <a:rPr lang="en-US"/>
              <a:t>by </a:t>
            </a:r>
            <a:r>
              <a:rPr lang="en-US" smtClean="0"/>
              <a:t>Feyza</a:t>
            </a:r>
            <a:r>
              <a:rPr lang="tr-TR" smtClean="0"/>
              <a:t> </a:t>
            </a:r>
            <a:r>
              <a:rPr lang="en-US" dirty="0" smtClean="0"/>
              <a:t>on a</a:t>
            </a:r>
            <a:r>
              <a:rPr lang="tr-TR" dirty="0" smtClean="0"/>
              <a:t> </a:t>
            </a:r>
            <a:r>
              <a:rPr lang="tr-TR" dirty="0" err="1" smtClean="0"/>
              <a:t>given</a:t>
            </a:r>
            <a:r>
              <a:rPr lang="tr-TR" dirty="0" smtClean="0"/>
              <a:t> </a:t>
            </a:r>
            <a:r>
              <a:rPr lang="tr-TR" dirty="0" err="1" smtClean="0"/>
              <a:t>day</a:t>
            </a:r>
            <a:endParaRPr lang="tr-TR"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95536" y="3282737"/>
            <a:ext cx="8352928" cy="337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1430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smtClean="0"/>
              <a:t>Three </a:t>
            </a:r>
            <a:r>
              <a:rPr lang="tr-TR" dirty="0" err="1" smtClean="0"/>
              <a:t>Fundamental</a:t>
            </a:r>
            <a:r>
              <a:rPr lang="tr-TR" dirty="0" smtClean="0"/>
              <a:t> HMM </a:t>
            </a:r>
            <a:r>
              <a:rPr lang="tr-TR" dirty="0" err="1" smtClean="0"/>
              <a:t>Problems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435280" cy="4997152"/>
              </a:xfrm>
            </p:spPr>
            <p:txBody>
              <a:bodyPr>
                <a:normAutofit fontScale="70000" lnSpcReduction="20000"/>
              </a:bodyPr>
              <a:lstStyle/>
              <a:p>
                <a:pPr marL="514350" indent="-514350">
                  <a:lnSpc>
                    <a:spcPct val="120000"/>
                  </a:lnSpc>
                  <a:buFont typeface="+mj-lt"/>
                  <a:buAutoNum type="arabicPeriod"/>
                </a:pPr>
                <a:r>
                  <a:rPr lang="tr-TR" b="1" dirty="0" smtClean="0"/>
                  <a:t>Evaluation (</a:t>
                </a:r>
                <a:r>
                  <a:rPr lang="tr-TR" b="1" dirty="0" err="1" smtClean="0"/>
                  <a:t>Likelihood</a:t>
                </a:r>
                <a:r>
                  <a:rPr lang="tr-TR" b="1" dirty="0" smtClean="0"/>
                  <a:t>) </a:t>
                </a:r>
                <a:r>
                  <a:rPr lang="tr-TR" b="1" dirty="0"/>
                  <a:t>Problem</a:t>
                </a:r>
                <a:r>
                  <a:rPr lang="tr-TR" b="1" dirty="0" smtClean="0"/>
                  <a:t>:</a:t>
                </a:r>
              </a:p>
              <a:p>
                <a:pPr lvl="1">
                  <a:lnSpc>
                    <a:spcPct val="120000"/>
                  </a:lnSpc>
                </a:pPr>
                <a:r>
                  <a:rPr lang="tr-TR" dirty="0" err="1" smtClean="0"/>
                  <a:t>given</a:t>
                </a:r>
                <a:r>
                  <a:rPr lang="tr-TR" dirty="0" smtClean="0"/>
                  <a:t> HMM </a:t>
                </a:r>
                <a:r>
                  <a:rPr lang="el-GR" b="1" dirty="0" smtClean="0"/>
                  <a:t>λ</a:t>
                </a:r>
                <a:r>
                  <a:rPr lang="tr-TR" dirty="0" smtClean="0"/>
                  <a:t> = (</a:t>
                </a:r>
                <a:r>
                  <a:rPr lang="tr-TR" b="1" dirty="0"/>
                  <a:t>A</a:t>
                </a:r>
                <a:r>
                  <a:rPr lang="tr-TR" dirty="0" smtClean="0"/>
                  <a:t>, </a:t>
                </a:r>
                <a:r>
                  <a:rPr lang="tr-TR" b="1" dirty="0"/>
                  <a:t>B</a:t>
                </a:r>
                <a:r>
                  <a:rPr lang="tr-TR" dirty="0" smtClean="0"/>
                  <a:t>, </a:t>
                </a:r>
                <a14:m>
                  <m:oMath xmlns:m="http://schemas.openxmlformats.org/officeDocument/2006/math">
                    <m:r>
                      <a:rPr lang="en-US" b="1">
                        <a:latin typeface="Cambria Math"/>
                      </a:rPr>
                      <m:t>𝜋</m:t>
                    </m:r>
                  </m:oMath>
                </a14:m>
                <a:r>
                  <a:rPr lang="tr-TR" dirty="0"/>
                  <a:t>)</a:t>
                </a:r>
                <a:r>
                  <a:rPr lang="tr-TR" b="1" dirty="0"/>
                  <a:t> </a:t>
                </a:r>
                <a:r>
                  <a:rPr lang="tr-TR" dirty="0" err="1" smtClean="0"/>
                  <a:t>and</a:t>
                </a:r>
                <a:r>
                  <a:rPr lang="tr-TR" dirty="0" smtClean="0"/>
                  <a:t> </a:t>
                </a:r>
                <a:r>
                  <a:rPr lang="tr-TR" dirty="0" err="1" smtClean="0"/>
                  <a:t>observation</a:t>
                </a:r>
                <a:r>
                  <a:rPr lang="tr-TR" dirty="0" smtClean="0"/>
                  <a:t> </a:t>
                </a:r>
                <a:r>
                  <a:rPr lang="tr-TR" dirty="0" err="1" smtClean="0"/>
                  <a:t>sequence</a:t>
                </a:r>
                <a:r>
                  <a:rPr lang="tr-TR" dirty="0" smtClean="0"/>
                  <a:t> </a:t>
                </a:r>
                <a:r>
                  <a:rPr lang="tr-TR" b="1" dirty="0" smtClean="0"/>
                  <a:t>O</a:t>
                </a:r>
              </a:p>
              <a:p>
                <a:pPr lvl="1">
                  <a:lnSpc>
                    <a:spcPct val="120000"/>
                  </a:lnSpc>
                </a:pPr>
                <a:r>
                  <a:rPr lang="tr-TR" dirty="0" err="1" smtClean="0"/>
                  <a:t>determine</a:t>
                </a:r>
                <a:r>
                  <a:rPr lang="tr-TR" dirty="0" smtClean="0"/>
                  <a:t> </a:t>
                </a:r>
                <a:r>
                  <a:rPr lang="tr-TR" dirty="0" err="1" smtClean="0"/>
                  <a:t>the</a:t>
                </a:r>
                <a:r>
                  <a:rPr lang="tr-TR" dirty="0" smtClean="0"/>
                  <a:t> </a:t>
                </a:r>
                <a:r>
                  <a:rPr lang="tr-TR" dirty="0" err="1" smtClean="0"/>
                  <a:t>likelihood</a:t>
                </a:r>
                <a:r>
                  <a:rPr lang="tr-TR" dirty="0" smtClean="0"/>
                  <a:t> P(</a:t>
                </a:r>
                <a:r>
                  <a:rPr lang="tr-TR" b="1" dirty="0" smtClean="0"/>
                  <a:t>O</a:t>
                </a:r>
                <a:r>
                  <a:rPr lang="tr-TR" dirty="0" smtClean="0"/>
                  <a:t>|</a:t>
                </a:r>
                <a:r>
                  <a:rPr lang="el-GR" b="1" dirty="0"/>
                  <a:t>λ</a:t>
                </a:r>
                <a:r>
                  <a:rPr lang="tr-TR" dirty="0"/>
                  <a:t>)</a:t>
                </a:r>
                <a:endParaRPr lang="tr-TR" dirty="0" smtClean="0"/>
              </a:p>
              <a:p>
                <a:pPr lvl="1">
                  <a:lnSpc>
                    <a:spcPct val="120000"/>
                  </a:lnSpc>
                </a:pPr>
                <a:r>
                  <a:rPr lang="en-US" smtClean="0"/>
                  <a:t>the Forward algorithm</a:t>
                </a:r>
                <a:endParaRPr lang="tr-TR" dirty="0" smtClean="0"/>
              </a:p>
              <a:p>
                <a:pPr marL="514350" indent="-514350">
                  <a:lnSpc>
                    <a:spcPct val="120000"/>
                  </a:lnSpc>
                  <a:buFont typeface="+mj-lt"/>
                  <a:buAutoNum type="arabicPeriod"/>
                </a:pPr>
                <a:r>
                  <a:rPr lang="tr-TR" b="1" err="1" smtClean="0"/>
                  <a:t>Decoding</a:t>
                </a:r>
                <a:r>
                  <a:rPr lang="tr-TR" b="1" smtClean="0"/>
                  <a:t> Problem</a:t>
                </a:r>
                <a:r>
                  <a:rPr lang="tr-TR" b="1" dirty="0" smtClean="0"/>
                  <a:t>:</a:t>
                </a:r>
                <a:endParaRPr lang="tr-TR" b="1" dirty="0"/>
              </a:p>
              <a:p>
                <a:pPr lvl="1">
                  <a:lnSpc>
                    <a:spcPct val="120000"/>
                  </a:lnSpc>
                </a:pPr>
                <a:r>
                  <a:rPr lang="tr-TR" dirty="0"/>
                  <a:t>given HMM </a:t>
                </a:r>
                <a:r>
                  <a:rPr lang="el-GR" b="1" dirty="0"/>
                  <a:t>λ</a:t>
                </a:r>
                <a:r>
                  <a:rPr lang="tr-TR" dirty="0"/>
                  <a:t> = (</a:t>
                </a:r>
                <a:r>
                  <a:rPr lang="tr-TR" b="1" dirty="0"/>
                  <a:t>A</a:t>
                </a:r>
                <a:r>
                  <a:rPr lang="tr-TR" dirty="0"/>
                  <a:t>, </a:t>
                </a:r>
                <a:r>
                  <a:rPr lang="tr-TR" b="1" dirty="0"/>
                  <a:t>B</a:t>
                </a:r>
                <a:r>
                  <a:rPr lang="tr-TR" dirty="0"/>
                  <a:t>, </a:t>
                </a:r>
                <a14:m>
                  <m:oMath xmlns:m="http://schemas.openxmlformats.org/officeDocument/2006/math">
                    <m:r>
                      <a:rPr lang="en-US" b="1">
                        <a:latin typeface="Cambria Math"/>
                      </a:rPr>
                      <m:t>𝜋</m:t>
                    </m:r>
                  </m:oMath>
                </a14:m>
                <a:r>
                  <a:rPr lang="tr-TR" dirty="0"/>
                  <a:t>) </a:t>
                </a:r>
                <a:r>
                  <a:rPr lang="tr-TR" dirty="0" err="1"/>
                  <a:t>and</a:t>
                </a:r>
                <a:r>
                  <a:rPr lang="tr-TR" dirty="0"/>
                  <a:t> </a:t>
                </a:r>
                <a:r>
                  <a:rPr lang="tr-TR" dirty="0" err="1" smtClean="0"/>
                  <a:t>observation</a:t>
                </a:r>
                <a:r>
                  <a:rPr lang="tr-TR" dirty="0" smtClean="0"/>
                  <a:t> </a:t>
                </a:r>
                <a:r>
                  <a:rPr lang="tr-TR" dirty="0" err="1"/>
                  <a:t>sequence</a:t>
                </a:r>
                <a:r>
                  <a:rPr lang="tr-TR" dirty="0"/>
                  <a:t> </a:t>
                </a:r>
                <a:r>
                  <a:rPr lang="tr-TR" b="1" dirty="0" smtClean="0"/>
                  <a:t>O</a:t>
                </a:r>
              </a:p>
              <a:p>
                <a:pPr lvl="1">
                  <a:lnSpc>
                    <a:spcPct val="120000"/>
                  </a:lnSpc>
                </a:pPr>
                <a:r>
                  <a:rPr lang="en-US" dirty="0"/>
                  <a:t>discover the best hidden state sequence </a:t>
                </a:r>
                <a:r>
                  <a:rPr lang="en-US" b="1" dirty="0" smtClean="0"/>
                  <a:t>Q</a:t>
                </a:r>
                <a:endParaRPr lang="tr-TR" b="1" dirty="0" smtClean="0"/>
              </a:p>
              <a:p>
                <a:pPr lvl="1">
                  <a:lnSpc>
                    <a:spcPct val="120000"/>
                  </a:lnSpc>
                </a:pPr>
                <a:r>
                  <a:rPr lang="en-US" dirty="0" smtClean="0"/>
                  <a:t>the Viterbi</a:t>
                </a:r>
                <a:r>
                  <a:rPr lang="tr-TR" dirty="0" smtClean="0"/>
                  <a:t> a</a:t>
                </a:r>
                <a:r>
                  <a:rPr lang="en-US" dirty="0" err="1" smtClean="0"/>
                  <a:t>lgorithm</a:t>
                </a:r>
                <a:endParaRPr lang="tr-TR" dirty="0" smtClean="0"/>
              </a:p>
              <a:p>
                <a:pPr marL="514350" indent="-514350">
                  <a:lnSpc>
                    <a:spcPct val="120000"/>
                  </a:lnSpc>
                  <a:buFont typeface="+mj-lt"/>
                  <a:buAutoNum type="arabicPeriod"/>
                </a:pPr>
                <a:r>
                  <a:rPr lang="tr-TR" b="1" dirty="0" smtClean="0"/>
                  <a:t>Learning Problem:</a:t>
                </a:r>
              </a:p>
              <a:p>
                <a:pPr lvl="1">
                  <a:lnSpc>
                    <a:spcPct val="120000"/>
                  </a:lnSpc>
                </a:pPr>
                <a:r>
                  <a:rPr lang="tr-TR" dirty="0" smtClean="0"/>
                  <a:t>g</a:t>
                </a:r>
                <a:r>
                  <a:rPr lang="en-US" dirty="0" err="1" smtClean="0"/>
                  <a:t>iven</a:t>
                </a:r>
                <a:r>
                  <a:rPr lang="en-US" dirty="0" smtClean="0"/>
                  <a:t> </a:t>
                </a:r>
                <a:r>
                  <a:rPr lang="en-US" dirty="0"/>
                  <a:t>an observation sequence </a:t>
                </a:r>
                <a:r>
                  <a:rPr lang="en-US" b="1" dirty="0"/>
                  <a:t>O</a:t>
                </a:r>
                <a:r>
                  <a:rPr lang="en-US" dirty="0"/>
                  <a:t> and the set of </a:t>
                </a:r>
                <a:r>
                  <a:rPr lang="en-US" dirty="0" smtClean="0"/>
                  <a:t>states</a:t>
                </a:r>
                <a:r>
                  <a:rPr lang="tr-TR" dirty="0" smtClean="0"/>
                  <a:t> </a:t>
                </a:r>
                <a:r>
                  <a:rPr lang="en-US" dirty="0" smtClean="0"/>
                  <a:t>in HMM</a:t>
                </a:r>
                <a:endParaRPr lang="tr-TR" dirty="0" smtClean="0"/>
              </a:p>
              <a:p>
                <a:pPr lvl="1">
                  <a:lnSpc>
                    <a:spcPct val="120000"/>
                  </a:lnSpc>
                </a:pPr>
                <a:r>
                  <a:rPr lang="en-US" dirty="0" smtClean="0"/>
                  <a:t>learn HMM </a:t>
                </a:r>
                <a:r>
                  <a:rPr lang="en-US" dirty="0"/>
                  <a:t>parameters </a:t>
                </a:r>
                <a:r>
                  <a:rPr lang="en-US" b="1" dirty="0"/>
                  <a:t>A</a:t>
                </a:r>
                <a:r>
                  <a:rPr lang="en-US" dirty="0"/>
                  <a:t> and </a:t>
                </a:r>
                <a:r>
                  <a:rPr lang="en-US" b="1" dirty="0" smtClean="0"/>
                  <a:t>B</a:t>
                </a:r>
                <a:endParaRPr lang="tr-TR" dirty="0" smtClean="0"/>
              </a:p>
              <a:p>
                <a:pPr lvl="1">
                  <a:lnSpc>
                    <a:spcPct val="120000"/>
                  </a:lnSpc>
                </a:pPr>
                <a:r>
                  <a:rPr lang="en-US" dirty="0" smtClean="0"/>
                  <a:t>the Baum-Welch</a:t>
                </a:r>
                <a:r>
                  <a:rPr lang="tr-TR" dirty="0" smtClean="0"/>
                  <a:t> (</a:t>
                </a:r>
                <a:r>
                  <a:rPr lang="tr-TR" dirty="0" err="1" smtClean="0"/>
                  <a:t>Forward-Backward</a:t>
                </a:r>
                <a:r>
                  <a:rPr lang="tr-TR" dirty="0" smtClean="0"/>
                  <a:t>) </a:t>
                </a:r>
                <a:r>
                  <a:rPr lang="tr-TR" dirty="0" err="1" smtClean="0"/>
                  <a:t>algorithm</a:t>
                </a:r>
                <a:endParaRPr lang="tr-TR" dirty="0"/>
              </a:p>
              <a:p>
                <a:pPr lvl="2">
                  <a:lnSpc>
                    <a:spcPct val="120000"/>
                  </a:lnSpc>
                </a:pPr>
                <a:r>
                  <a:rPr lang="tr-TR" dirty="0" smtClean="0"/>
                  <a:t>a </a:t>
                </a:r>
                <a:r>
                  <a:rPr lang="tr-TR" dirty="0" err="1" smtClean="0"/>
                  <a:t>special</a:t>
                </a:r>
                <a:r>
                  <a:rPr lang="tr-TR" dirty="0" smtClean="0"/>
                  <a:t> </a:t>
                </a:r>
                <a:r>
                  <a:rPr lang="tr-TR" dirty="0" err="1" smtClean="0"/>
                  <a:t>case</a:t>
                </a:r>
                <a:r>
                  <a:rPr lang="tr-TR" dirty="0" smtClean="0"/>
                  <a:t> of </a:t>
                </a:r>
                <a:r>
                  <a:rPr lang="tr-TR" dirty="0" err="1" smtClean="0"/>
                  <a:t>Expectation</a:t>
                </a:r>
                <a:r>
                  <a:rPr lang="tr-TR" dirty="0" smtClean="0"/>
                  <a:t> </a:t>
                </a:r>
                <a:r>
                  <a:rPr lang="tr-TR" dirty="0" err="1" smtClean="0"/>
                  <a:t>Maximization</a:t>
                </a:r>
                <a:r>
                  <a:rPr lang="tr-TR" dirty="0" smtClean="0"/>
                  <a:t> (</a:t>
                </a:r>
                <a:r>
                  <a:rPr lang="en-US" dirty="0" smtClean="0"/>
                  <a:t>EM</a:t>
                </a:r>
                <a:r>
                  <a:rPr lang="tr-TR" dirty="0" smtClean="0"/>
                  <a:t>)</a:t>
                </a:r>
                <a:r>
                  <a:rPr lang="en-US" dirty="0" smtClean="0"/>
                  <a:t> algorithm</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435280" cy="4997152"/>
              </a:xfrm>
              <a:blipFill>
                <a:blip r:embed="rId2"/>
                <a:stretch>
                  <a:fillRect l="-939" t="-977"/>
                </a:stretch>
              </a:blipFill>
            </p:spPr>
            <p:txBody>
              <a:bodyPr/>
              <a:lstStyle/>
              <a:p>
                <a:r>
                  <a:rPr lang="en-US">
                    <a:noFill/>
                  </a:rPr>
                  <a:t> </a:t>
                </a:r>
              </a:p>
            </p:txBody>
          </p:sp>
        </mc:Fallback>
      </mc:AlternateContent>
    </p:spTree>
    <p:extLst>
      <p:ext uri="{BB962C8B-B14F-4D97-AF65-F5344CB8AC3E}">
        <p14:creationId xmlns:p14="http://schemas.microsoft.com/office/powerpoint/2010/main" val="45959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Likelihood</a:t>
            </a:r>
            <a:r>
              <a:rPr lang="tr-TR" dirty="0" smtClean="0"/>
              <a:t> </a:t>
            </a:r>
            <a:r>
              <a:rPr lang="tr-TR" dirty="0" err="1" smtClean="0"/>
              <a:t>Computation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a:bodyPr>
              <a:lstStyle/>
              <a:p>
                <a:r>
                  <a:rPr lang="en-US" sz="2800" smtClean="0"/>
                  <a:t>compute </a:t>
                </a:r>
                <a:r>
                  <a:rPr lang="en-US" sz="2800"/>
                  <a:t>the likelihood of a particular observation </a:t>
                </a:r>
                <a:r>
                  <a:rPr lang="en-US" sz="2800" smtClean="0"/>
                  <a:t>sequence</a:t>
                </a:r>
              </a:p>
              <a:p>
                <a:r>
                  <a:rPr lang="tr-TR" sz="2800"/>
                  <a:t>Formally</a:t>
                </a:r>
                <a:endParaRPr lang="tr-TR" sz="2800" dirty="0"/>
              </a:p>
              <a:p>
                <a:pPr lvl="1"/>
                <a:r>
                  <a:rPr lang="tr-TR" sz="2400" dirty="0"/>
                  <a:t>given HMM </a:t>
                </a:r>
                <a:r>
                  <a:rPr lang="el-GR" sz="2400" b="1" dirty="0"/>
                  <a:t>λ</a:t>
                </a:r>
                <a:r>
                  <a:rPr lang="tr-TR" sz="2400" dirty="0"/>
                  <a:t> = (</a:t>
                </a:r>
                <a:r>
                  <a:rPr lang="tr-TR" sz="2400" b="1" dirty="0"/>
                  <a:t>A</a:t>
                </a:r>
                <a:r>
                  <a:rPr lang="tr-TR" sz="2400" dirty="0"/>
                  <a:t>, </a:t>
                </a:r>
                <a:r>
                  <a:rPr lang="tr-TR" sz="2400" b="1" dirty="0"/>
                  <a:t>B</a:t>
                </a:r>
                <a:r>
                  <a:rPr lang="tr-TR" sz="2400" dirty="0"/>
                  <a:t>, </a:t>
                </a:r>
                <a14:m>
                  <m:oMath xmlns:m="http://schemas.openxmlformats.org/officeDocument/2006/math">
                    <m:r>
                      <a:rPr lang="en-US" sz="2400" b="1">
                        <a:latin typeface="Cambria Math"/>
                      </a:rPr>
                      <m:t>𝜋</m:t>
                    </m:r>
                  </m:oMath>
                </a14:m>
                <a:r>
                  <a:rPr lang="tr-TR" sz="2400" dirty="0"/>
                  <a:t>)</a:t>
                </a:r>
                <a:r>
                  <a:rPr lang="tr-TR" sz="2400" b="1" dirty="0"/>
                  <a:t> </a:t>
                </a:r>
                <a:r>
                  <a:rPr lang="tr-TR" sz="2400" dirty="0" err="1"/>
                  <a:t>and</a:t>
                </a:r>
                <a:r>
                  <a:rPr lang="tr-TR" sz="2400" dirty="0"/>
                  <a:t> </a:t>
                </a:r>
                <a:r>
                  <a:rPr lang="tr-TR" sz="2400" dirty="0" err="1"/>
                  <a:t>observation</a:t>
                </a:r>
                <a:r>
                  <a:rPr lang="tr-TR" sz="2400" dirty="0"/>
                  <a:t> </a:t>
                </a:r>
                <a:r>
                  <a:rPr lang="tr-TR" sz="2400" dirty="0" err="1"/>
                  <a:t>sequence</a:t>
                </a:r>
                <a:r>
                  <a:rPr lang="tr-TR" sz="2400" dirty="0"/>
                  <a:t> </a:t>
                </a:r>
                <a:r>
                  <a:rPr lang="tr-TR" sz="2400" b="1" dirty="0"/>
                  <a:t>O</a:t>
                </a:r>
              </a:p>
              <a:p>
                <a:pPr lvl="1"/>
                <a:r>
                  <a:rPr lang="tr-TR" sz="2400" dirty="0" err="1"/>
                  <a:t>determine</a:t>
                </a:r>
                <a:r>
                  <a:rPr lang="tr-TR" sz="2400" dirty="0"/>
                  <a:t> </a:t>
                </a:r>
                <a:r>
                  <a:rPr lang="tr-TR" sz="2400" dirty="0" err="1"/>
                  <a:t>the</a:t>
                </a:r>
                <a:r>
                  <a:rPr lang="tr-TR" sz="2400" dirty="0"/>
                  <a:t> </a:t>
                </a:r>
                <a:r>
                  <a:rPr lang="tr-TR" sz="2400" dirty="0" err="1"/>
                  <a:t>likelihood</a:t>
                </a:r>
                <a:r>
                  <a:rPr lang="tr-TR" sz="2400" dirty="0"/>
                  <a:t> P(</a:t>
                </a:r>
                <a:r>
                  <a:rPr lang="tr-TR" sz="2400" b="1" dirty="0"/>
                  <a:t>O</a:t>
                </a:r>
                <a:r>
                  <a:rPr lang="tr-TR" sz="2400" dirty="0"/>
                  <a:t>|</a:t>
                </a:r>
                <a:r>
                  <a:rPr lang="el-GR" sz="2400" b="1" dirty="0"/>
                  <a:t>λ</a:t>
                </a:r>
                <a:r>
                  <a:rPr lang="tr-TR" sz="2400" dirty="0"/>
                  <a:t>)</a:t>
                </a:r>
              </a:p>
              <a:p>
                <a:r>
                  <a:rPr lang="en-US" sz="2800" smtClean="0"/>
                  <a:t>In the ice cream task,</a:t>
                </a:r>
                <a:endParaRPr lang="tr-TR" sz="2800"/>
              </a:p>
              <a:p>
                <a:pPr lvl="1"/>
                <a:r>
                  <a:rPr lang="en-US" sz="2400"/>
                  <a:t>given the ice-cream eating HMM what is the probability of</a:t>
                </a:r>
                <a:r>
                  <a:rPr lang="tr-TR" sz="2400"/>
                  <a:t> </a:t>
                </a:r>
                <a:r>
                  <a:rPr lang="en-US" sz="2400"/>
                  <a:t>the sequence 3 1 3</a:t>
                </a:r>
                <a:endParaRPr lang="tr-TR" sz="2400"/>
              </a:p>
              <a:p>
                <a:endParaRPr lang="tr-TR" sz="28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a:blip r:embed="rId2"/>
                <a:stretch>
                  <a:fillRect l="-1333" t="-1348"/>
                </a:stretch>
              </a:blipFill>
            </p:spPr>
            <p:txBody>
              <a:bodyPr/>
              <a:lstStyle/>
              <a:p>
                <a:r>
                  <a:rPr lang="en-US">
                    <a:noFill/>
                  </a:rPr>
                  <a:t> </a:t>
                </a:r>
              </a:p>
            </p:txBody>
          </p:sp>
        </mc:Fallback>
      </mc:AlternateContent>
    </p:spTree>
    <p:extLst>
      <p:ext uri="{BB962C8B-B14F-4D97-AF65-F5344CB8AC3E}">
        <p14:creationId xmlns:p14="http://schemas.microsoft.com/office/powerpoint/2010/main" val="1280103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Likelihood</a:t>
            </a:r>
            <a:r>
              <a:rPr lang="tr-TR" dirty="0" smtClean="0"/>
              <a:t> </a:t>
            </a:r>
            <a:r>
              <a:rPr lang="tr-TR" dirty="0" err="1" smtClean="0"/>
              <a:t>Computation</a:t>
            </a:r>
            <a:endParaRPr lang="tr-TR" dirty="0"/>
          </a:p>
        </p:txBody>
      </p:sp>
      <p:sp>
        <p:nvSpPr>
          <p:cNvPr id="3" name="İçerik Yer Tutucusu 2"/>
          <p:cNvSpPr>
            <a:spLocks noGrp="1"/>
          </p:cNvSpPr>
          <p:nvPr>
            <p:ph idx="1"/>
          </p:nvPr>
        </p:nvSpPr>
        <p:spPr>
          <a:xfrm>
            <a:off x="457200" y="1600200"/>
            <a:ext cx="8435280" cy="4525963"/>
          </a:xfrm>
        </p:spPr>
        <p:txBody>
          <a:bodyPr>
            <a:normAutofit fontScale="85000" lnSpcReduction="10000"/>
          </a:bodyPr>
          <a:lstStyle/>
          <a:p>
            <a:pPr>
              <a:lnSpc>
                <a:spcPct val="120000"/>
              </a:lnSpc>
            </a:pPr>
            <a:r>
              <a:rPr lang="en-US" dirty="0"/>
              <a:t>For a Markov </a:t>
            </a:r>
            <a:r>
              <a:rPr lang="en-US" dirty="0" smtClean="0"/>
              <a:t>chain</a:t>
            </a:r>
            <a:endParaRPr lang="tr-TR" dirty="0" smtClean="0"/>
          </a:p>
          <a:p>
            <a:pPr lvl="1">
              <a:lnSpc>
                <a:spcPct val="120000"/>
              </a:lnSpc>
            </a:pPr>
            <a:r>
              <a:rPr lang="en-US" dirty="0" smtClean="0"/>
              <a:t>the </a:t>
            </a:r>
            <a:r>
              <a:rPr lang="en-US" dirty="0"/>
              <a:t>surface observations are the same as the </a:t>
            </a:r>
            <a:r>
              <a:rPr lang="en-US" dirty="0" smtClean="0"/>
              <a:t>hidden</a:t>
            </a:r>
            <a:r>
              <a:rPr lang="tr-TR" dirty="0" smtClean="0"/>
              <a:t> </a:t>
            </a:r>
            <a:r>
              <a:rPr lang="en-US" dirty="0" smtClean="0"/>
              <a:t>events</a:t>
            </a:r>
            <a:endParaRPr lang="tr-TR" dirty="0" smtClean="0"/>
          </a:p>
          <a:p>
            <a:pPr lvl="1">
              <a:lnSpc>
                <a:spcPct val="120000"/>
              </a:lnSpc>
            </a:pPr>
            <a:r>
              <a:rPr lang="en-US" dirty="0"/>
              <a:t>we could compute the probability of 3 1 3 just by following the states </a:t>
            </a:r>
            <a:r>
              <a:rPr lang="en-US" dirty="0" smtClean="0"/>
              <a:t>labeled</a:t>
            </a:r>
            <a:r>
              <a:rPr lang="tr-TR" dirty="0" smtClean="0"/>
              <a:t> </a:t>
            </a:r>
            <a:r>
              <a:rPr lang="en-US" dirty="0" smtClean="0"/>
              <a:t>3 </a:t>
            </a:r>
            <a:r>
              <a:rPr lang="en-US" dirty="0"/>
              <a:t>1 3 and multiplying the probabilities along the </a:t>
            </a:r>
            <a:r>
              <a:rPr lang="en-US" dirty="0" smtClean="0"/>
              <a:t>arcs</a:t>
            </a:r>
            <a:endParaRPr lang="tr-TR" dirty="0" smtClean="0"/>
          </a:p>
          <a:p>
            <a:pPr>
              <a:lnSpc>
                <a:spcPct val="120000"/>
              </a:lnSpc>
            </a:pPr>
            <a:r>
              <a:rPr lang="tr-TR" dirty="0" err="1" smtClean="0"/>
              <a:t>For</a:t>
            </a:r>
            <a:r>
              <a:rPr lang="tr-TR" dirty="0" smtClean="0"/>
              <a:t> HMM</a:t>
            </a:r>
          </a:p>
          <a:p>
            <a:pPr lvl="1">
              <a:lnSpc>
                <a:spcPct val="120000"/>
              </a:lnSpc>
            </a:pPr>
            <a:r>
              <a:rPr lang="en-US"/>
              <a:t>h</a:t>
            </a:r>
            <a:r>
              <a:rPr lang="en-US" smtClean="0"/>
              <a:t>ave to determine </a:t>
            </a:r>
            <a:r>
              <a:rPr lang="en-US" dirty="0"/>
              <a:t>the probability of an </a:t>
            </a:r>
            <a:r>
              <a:rPr lang="en-US" dirty="0" smtClean="0"/>
              <a:t>ice-cream</a:t>
            </a:r>
            <a:r>
              <a:rPr lang="tr-TR" dirty="0" smtClean="0"/>
              <a:t> </a:t>
            </a:r>
            <a:r>
              <a:rPr lang="en-US" dirty="0" smtClean="0"/>
              <a:t>observation </a:t>
            </a:r>
            <a:r>
              <a:rPr lang="en-US" dirty="0"/>
              <a:t>sequence like 3 1 </a:t>
            </a:r>
            <a:r>
              <a:rPr lang="en-US" dirty="0" smtClean="0"/>
              <a:t>3</a:t>
            </a:r>
            <a:endParaRPr lang="tr-TR" dirty="0" smtClean="0"/>
          </a:p>
          <a:p>
            <a:pPr lvl="1">
              <a:lnSpc>
                <a:spcPct val="120000"/>
              </a:lnSpc>
            </a:pPr>
            <a:r>
              <a:rPr lang="en-US" smtClean="0"/>
              <a:t> but we don’t </a:t>
            </a:r>
            <a:r>
              <a:rPr lang="en-US" dirty="0"/>
              <a:t>know what the hidden state </a:t>
            </a:r>
            <a:r>
              <a:rPr lang="en-US" dirty="0" smtClean="0"/>
              <a:t>sequence</a:t>
            </a:r>
            <a:r>
              <a:rPr lang="tr-TR" dirty="0" smtClean="0"/>
              <a:t> is</a:t>
            </a:r>
            <a:r>
              <a:rPr lang="tr-TR" dirty="0"/>
              <a:t>!</a:t>
            </a:r>
          </a:p>
          <a:p>
            <a:pPr lvl="1">
              <a:lnSpc>
                <a:spcPct val="120000"/>
              </a:lnSpc>
            </a:pPr>
            <a:endParaRPr lang="tr-TR" dirty="0"/>
          </a:p>
        </p:txBody>
      </p:sp>
    </p:spTree>
    <p:extLst>
      <p:ext uri="{BB962C8B-B14F-4D97-AF65-F5344CB8AC3E}">
        <p14:creationId xmlns:p14="http://schemas.microsoft.com/office/powerpoint/2010/main" val="4137772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Likelihood</a:t>
            </a:r>
            <a:r>
              <a:rPr lang="tr-TR" dirty="0" smtClean="0"/>
              <a:t> </a:t>
            </a:r>
            <a:r>
              <a:rPr lang="tr-TR" dirty="0" err="1" smtClean="0"/>
              <a:t>Computation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4853135"/>
              </a:xfrm>
            </p:spPr>
            <p:txBody>
              <a:bodyPr>
                <a:normAutofit fontScale="70000" lnSpcReduction="20000"/>
              </a:bodyPr>
              <a:lstStyle/>
              <a:p>
                <a:pPr>
                  <a:lnSpc>
                    <a:spcPct val="110000"/>
                  </a:lnSpc>
                  <a:spcAft>
                    <a:spcPts val="600"/>
                  </a:spcAft>
                </a:pPr>
                <a:r>
                  <a:rPr lang="tr-TR" dirty="0" smtClean="0"/>
                  <a:t>Let’s </a:t>
                </a:r>
                <a:r>
                  <a:rPr lang="tr-TR" dirty="0" err="1" smtClean="0"/>
                  <a:t>think</a:t>
                </a:r>
                <a:r>
                  <a:rPr lang="tr-TR" dirty="0" smtClean="0"/>
                  <a:t> </a:t>
                </a:r>
                <a:r>
                  <a:rPr lang="tr-TR" dirty="0" err="1" smtClean="0"/>
                  <a:t>simple</a:t>
                </a:r>
                <a:r>
                  <a:rPr lang="tr-TR" dirty="0"/>
                  <a:t> </a:t>
                </a:r>
                <a:r>
                  <a:rPr lang="tr-TR" dirty="0" err="1" smtClean="0"/>
                  <a:t>and</a:t>
                </a:r>
                <a:r>
                  <a:rPr lang="tr-TR" dirty="0" smtClean="0"/>
                  <a:t> </a:t>
                </a:r>
                <a:r>
                  <a:rPr lang="en-US" dirty="0"/>
                  <a:t>we already knew the </a:t>
                </a:r>
                <a:r>
                  <a:rPr lang="en-US" dirty="0" smtClean="0"/>
                  <a:t>weather</a:t>
                </a:r>
                <a:endParaRPr lang="tr-TR" dirty="0" smtClean="0"/>
              </a:p>
              <a:p>
                <a:pPr lvl="1">
                  <a:lnSpc>
                    <a:spcPct val="110000"/>
                  </a:lnSpc>
                  <a:spcAft>
                    <a:spcPts val="600"/>
                  </a:spcAft>
                </a:pPr>
                <a:r>
                  <a:rPr lang="en-US" dirty="0" smtClean="0"/>
                  <a:t>given </a:t>
                </a:r>
                <a:r>
                  <a:rPr lang="en-US" dirty="0"/>
                  <a:t>hidden state sequence </a:t>
                </a:r>
                <a:r>
                  <a:rPr lang="tr-TR" b="1" dirty="0" smtClean="0"/>
                  <a:t>Q</a:t>
                </a:r>
                <a:r>
                  <a:rPr lang="tr-TR" dirty="0" smtClean="0"/>
                  <a:t>={</a:t>
                </a:r>
                <a:r>
                  <a:rPr lang="en-US" dirty="0" smtClean="0"/>
                  <a:t>hot </a:t>
                </a:r>
                <a:r>
                  <a:rPr lang="en-US" dirty="0" err="1"/>
                  <a:t>hot</a:t>
                </a:r>
                <a:r>
                  <a:rPr lang="en-US" dirty="0"/>
                  <a:t> </a:t>
                </a:r>
                <a:r>
                  <a:rPr lang="en-US" dirty="0" smtClean="0"/>
                  <a:t>cold</a:t>
                </a:r>
                <a:r>
                  <a:rPr lang="tr-TR" dirty="0" smtClean="0"/>
                  <a:t>}</a:t>
                </a:r>
              </a:p>
              <a:p>
                <a:pPr lvl="1">
                  <a:lnSpc>
                    <a:spcPct val="110000"/>
                  </a:lnSpc>
                  <a:spcAft>
                    <a:spcPts val="600"/>
                  </a:spcAft>
                </a:pPr>
                <a:r>
                  <a:rPr lang="en-US" dirty="0" smtClean="0"/>
                  <a:t>compute output </a:t>
                </a:r>
                <a:r>
                  <a:rPr lang="tr-TR" dirty="0" err="1" smtClean="0"/>
                  <a:t>sequence</a:t>
                </a:r>
                <a:r>
                  <a:rPr lang="tr-TR" dirty="0" smtClean="0"/>
                  <a:t> </a:t>
                </a:r>
                <a:r>
                  <a:rPr lang="en-US" dirty="0" smtClean="0"/>
                  <a:t>likelihood </a:t>
                </a:r>
                <a:r>
                  <a:rPr lang="tr-TR" b="1" dirty="0" smtClean="0"/>
                  <a:t>O</a:t>
                </a:r>
                <a:r>
                  <a:rPr lang="tr-TR" dirty="0" smtClean="0"/>
                  <a:t>={</a:t>
                </a:r>
                <a:r>
                  <a:rPr lang="en-US" dirty="0" smtClean="0"/>
                  <a:t>3 </a:t>
                </a:r>
                <a:r>
                  <a:rPr lang="en-US" dirty="0"/>
                  <a:t>1 </a:t>
                </a:r>
                <a:r>
                  <a:rPr lang="en-US" dirty="0" smtClean="0"/>
                  <a:t>3</a:t>
                </a:r>
                <a:r>
                  <a:rPr lang="tr-TR" dirty="0" smtClean="0"/>
                  <a:t>}</a:t>
                </a:r>
              </a:p>
              <a:p>
                <a:pPr>
                  <a:lnSpc>
                    <a:spcPct val="110000"/>
                  </a:lnSpc>
                  <a:spcAft>
                    <a:spcPts val="600"/>
                  </a:spcAft>
                </a:pPr>
                <a:r>
                  <a:rPr lang="tr-TR" dirty="0" err="1" smtClean="0"/>
                  <a:t>Recall</a:t>
                </a:r>
                <a:r>
                  <a:rPr lang="tr-TR" dirty="0" smtClean="0"/>
                  <a:t> </a:t>
                </a:r>
                <a:r>
                  <a:rPr lang="tr-TR" dirty="0" err="1" smtClean="0"/>
                  <a:t>that</a:t>
                </a:r>
                <a:r>
                  <a:rPr lang="tr-TR" dirty="0"/>
                  <a:t> </a:t>
                </a:r>
                <a:r>
                  <a:rPr lang="tr-TR" dirty="0" err="1" smtClean="0"/>
                  <a:t>for</a:t>
                </a:r>
                <a:r>
                  <a:rPr lang="tr-TR" dirty="0" smtClean="0"/>
                  <a:t> HMM</a:t>
                </a:r>
              </a:p>
              <a:p>
                <a:pPr lvl="1">
                  <a:lnSpc>
                    <a:spcPct val="110000"/>
                  </a:lnSpc>
                  <a:spcAft>
                    <a:spcPts val="600"/>
                  </a:spcAft>
                </a:pPr>
                <a:r>
                  <a:rPr lang="en-US" dirty="0"/>
                  <a:t>the sequence of hidden states and </a:t>
                </a:r>
                <a:r>
                  <a:rPr lang="en-US" dirty="0" smtClean="0"/>
                  <a:t>the</a:t>
                </a:r>
                <a:r>
                  <a:rPr lang="tr-TR" dirty="0" smtClean="0"/>
                  <a:t> </a:t>
                </a:r>
                <a:r>
                  <a:rPr lang="en-US" dirty="0" smtClean="0"/>
                  <a:t>sequence </a:t>
                </a:r>
                <a:r>
                  <a:rPr lang="en-US" dirty="0"/>
                  <a:t>of observations have the same </a:t>
                </a:r>
                <a:r>
                  <a:rPr lang="en-US" dirty="0" smtClean="0"/>
                  <a:t>length</a:t>
                </a:r>
                <a:r>
                  <a:rPr lang="tr-TR" dirty="0" smtClean="0"/>
                  <a:t> (</a:t>
                </a:r>
                <a:r>
                  <a:rPr lang="tr-TR" dirty="0" err="1" smtClean="0"/>
                  <a:t>though</a:t>
                </a:r>
                <a:r>
                  <a:rPr lang="tr-TR" dirty="0" smtClean="0"/>
                  <a:t> not </a:t>
                </a:r>
                <a:r>
                  <a:rPr lang="tr-TR" dirty="0" err="1" smtClean="0"/>
                  <a:t>always</a:t>
                </a:r>
                <a:r>
                  <a:rPr lang="tr-TR" dirty="0" smtClean="0"/>
                  <a:t>)</a:t>
                </a:r>
              </a:p>
              <a:p>
                <a:pPr>
                  <a:lnSpc>
                    <a:spcPct val="110000"/>
                  </a:lnSpc>
                  <a:spcAft>
                    <a:spcPts val="600"/>
                  </a:spcAft>
                </a:pPr>
                <a:r>
                  <a:rPr lang="tr-TR" dirty="0" err="1" smtClean="0"/>
                  <a:t>Then</a:t>
                </a:r>
                <a:r>
                  <a:rPr lang="tr-TR" dirty="0" smtClean="0"/>
                  <a:t>,</a:t>
                </a:r>
              </a:p>
              <a:p>
                <a:pPr lvl="1">
                  <a:lnSpc>
                    <a:spcPct val="110000"/>
                  </a:lnSpc>
                  <a:spcAft>
                    <a:spcPts val="600"/>
                  </a:spcAft>
                </a:pPr>
                <a:r>
                  <a:rPr lang="en-US" dirty="0" smtClean="0"/>
                  <a:t>for </a:t>
                </a:r>
                <a:r>
                  <a:rPr lang="en-US" dirty="0"/>
                  <a:t>a particular hidden state sequence </a:t>
                </a:r>
                <a:r>
                  <a:rPr lang="en-US" dirty="0" smtClean="0"/>
                  <a:t>Q </a:t>
                </a:r>
                <a:r>
                  <a:rPr lang="en-US" dirty="0"/>
                  <a:t>= </a:t>
                </a:r>
                <a:r>
                  <a:rPr lang="tr-TR" dirty="0" smtClean="0"/>
                  <a:t>q</a:t>
                </a:r>
                <a:r>
                  <a:rPr lang="tr-TR" baseline="-25000" dirty="0" smtClean="0"/>
                  <a:t>0</a:t>
                </a:r>
                <a:r>
                  <a:rPr lang="tr-TR" dirty="0" smtClean="0"/>
                  <a:t> , q</a:t>
                </a:r>
                <a:r>
                  <a:rPr lang="tr-TR" baseline="-25000" dirty="0" smtClean="0"/>
                  <a:t>1 </a:t>
                </a:r>
                <a:r>
                  <a:rPr lang="tr-TR" dirty="0" smtClean="0"/>
                  <a:t>,</a:t>
                </a:r>
                <a:r>
                  <a:rPr lang="tr-TR" dirty="0"/>
                  <a:t> </a:t>
                </a:r>
                <a:r>
                  <a:rPr lang="tr-TR" dirty="0" smtClean="0"/>
                  <a:t>q</a:t>
                </a:r>
                <a:r>
                  <a:rPr lang="tr-TR" baseline="-25000" dirty="0" smtClean="0"/>
                  <a:t>2 </a:t>
                </a:r>
                <a:r>
                  <a:rPr lang="tr-TR" dirty="0" smtClean="0"/>
                  <a:t>,…, </a:t>
                </a:r>
                <a:r>
                  <a:rPr lang="tr-TR" dirty="0" err="1" smtClean="0"/>
                  <a:t>q</a:t>
                </a:r>
                <a:r>
                  <a:rPr lang="tr-TR" baseline="-25000" dirty="0" err="1" smtClean="0"/>
                  <a:t>T</a:t>
                </a:r>
                <a:endParaRPr lang="tr-TR" dirty="0" smtClean="0"/>
              </a:p>
              <a:p>
                <a:pPr lvl="1">
                  <a:lnSpc>
                    <a:spcPct val="110000"/>
                  </a:lnSpc>
                  <a:spcAft>
                    <a:spcPts val="600"/>
                  </a:spcAft>
                </a:pPr>
                <a:r>
                  <a:rPr lang="tr-TR" dirty="0" err="1" smtClean="0"/>
                  <a:t>and</a:t>
                </a:r>
                <a:r>
                  <a:rPr lang="tr-TR" dirty="0" smtClean="0"/>
                  <a:t> </a:t>
                </a:r>
                <a:r>
                  <a:rPr lang="en-US" dirty="0" smtClean="0"/>
                  <a:t>an </a:t>
                </a:r>
                <a:r>
                  <a:rPr lang="en-US" dirty="0"/>
                  <a:t>observation </a:t>
                </a:r>
                <a:r>
                  <a:rPr lang="en-US" dirty="0" smtClean="0"/>
                  <a:t>sequence</a:t>
                </a:r>
                <a:r>
                  <a:rPr lang="tr-TR" dirty="0" smtClean="0"/>
                  <a:t> O</a:t>
                </a:r>
                <a:r>
                  <a:rPr lang="en-US" dirty="0" smtClean="0"/>
                  <a:t> </a:t>
                </a:r>
                <a:r>
                  <a:rPr lang="en-US" dirty="0"/>
                  <a:t>= </a:t>
                </a:r>
                <a:r>
                  <a:rPr lang="tr-TR" dirty="0" smtClean="0"/>
                  <a:t>o</a:t>
                </a:r>
                <a:r>
                  <a:rPr lang="tr-TR" baseline="-25000" dirty="0" smtClean="0"/>
                  <a:t>1 </a:t>
                </a:r>
                <a:r>
                  <a:rPr lang="tr-TR" dirty="0"/>
                  <a:t>, </a:t>
                </a:r>
                <a:r>
                  <a:rPr lang="tr-TR" dirty="0" smtClean="0"/>
                  <a:t>o</a:t>
                </a:r>
                <a:r>
                  <a:rPr lang="tr-TR" baseline="-25000" dirty="0" smtClean="0"/>
                  <a:t>2 </a:t>
                </a:r>
                <a:r>
                  <a:rPr lang="tr-TR" dirty="0"/>
                  <a:t>,…, </a:t>
                </a:r>
                <a:r>
                  <a:rPr lang="tr-TR" dirty="0" err="1" smtClean="0"/>
                  <a:t>o</a:t>
                </a:r>
                <a:r>
                  <a:rPr lang="tr-TR" baseline="-25000" dirty="0" err="1" smtClean="0"/>
                  <a:t>T</a:t>
                </a:r>
                <a:endParaRPr lang="tr-TR" dirty="0"/>
              </a:p>
              <a:p>
                <a:pPr lvl="1">
                  <a:lnSpc>
                    <a:spcPct val="110000"/>
                  </a:lnSpc>
                  <a:spcAft>
                    <a:spcPts val="600"/>
                  </a:spcAft>
                </a:pPr>
                <a:r>
                  <a:rPr lang="en-US" dirty="0" smtClean="0"/>
                  <a:t>the </a:t>
                </a:r>
                <a:r>
                  <a:rPr lang="en-US" dirty="0"/>
                  <a:t>likelihood of the observation sequence </a:t>
                </a:r>
                <a:r>
                  <a:rPr lang="en-US" dirty="0" smtClean="0"/>
                  <a:t>is</a:t>
                </a:r>
                <a:endParaRPr lang="tr-TR" dirty="0" smtClean="0"/>
              </a:p>
              <a:p>
                <a:pPr marL="457200" lvl="1" indent="0">
                  <a:lnSpc>
                    <a:spcPct val="110000"/>
                  </a:lnSpc>
                  <a:spcAft>
                    <a:spcPts val="600"/>
                  </a:spcAft>
                  <a:buNone/>
                </a:pPr>
                <a:r>
                  <a:rPr lang="tr-TR" b="0" dirty="0" smtClean="0"/>
                  <a:t>	</a:t>
                </a:r>
                <a14:m>
                  <m:oMath xmlns:m="http://schemas.openxmlformats.org/officeDocument/2006/math">
                    <m:r>
                      <a:rPr lang="tr-TR" b="0" i="1" smtClean="0">
                        <a:latin typeface="Cambria Math"/>
                      </a:rPr>
                      <m:t>𝑃</m:t>
                    </m:r>
                    <m:d>
                      <m:dPr>
                        <m:ctrlPr>
                          <a:rPr lang="tr-TR" b="0" i="1" smtClean="0">
                            <a:latin typeface="Cambria Math" panose="02040503050406030204" pitchFamily="18" charset="0"/>
                          </a:rPr>
                        </m:ctrlPr>
                      </m:dPr>
                      <m:e>
                        <m:r>
                          <a:rPr lang="tr-TR" b="0" i="1" smtClean="0">
                            <a:latin typeface="Cambria Math"/>
                          </a:rPr>
                          <m:t>𝑂</m:t>
                        </m:r>
                      </m:e>
                      <m:e>
                        <m:r>
                          <a:rPr lang="tr-TR" b="0" i="1" smtClean="0">
                            <a:latin typeface="Cambria Math"/>
                          </a:rPr>
                          <m:t>𝑄</m:t>
                        </m:r>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𝑇</m:t>
                        </m:r>
                      </m:sup>
                      <m:e>
                        <m:r>
                          <a:rPr lang="tr-TR" i="1">
                            <a:latin typeface="Cambria Math"/>
                          </a:rPr>
                          <m:t>𝑃</m:t>
                        </m:r>
                        <m:d>
                          <m:dPr>
                            <m:ctrlPr>
                              <a:rPr lang="tr-TR" i="1">
                                <a:latin typeface="Cambria Math" panose="02040503050406030204" pitchFamily="18" charset="0"/>
                              </a:rPr>
                            </m:ctrlPr>
                          </m:dPr>
                          <m:e>
                            <m:r>
                              <m:rPr>
                                <m:nor/>
                              </m:rPr>
                              <a:rPr lang="tr-TR" dirty="0"/>
                              <m:t>o</m:t>
                            </m:r>
                            <m:r>
                              <m:rPr>
                                <m:nor/>
                              </m:rPr>
                              <a:rPr lang="tr-TR" b="0" i="0" baseline="-25000" dirty="0" smtClean="0"/>
                              <m:t>i</m:t>
                            </m:r>
                          </m:e>
                          <m:e>
                            <m:r>
                              <m:rPr>
                                <m:nor/>
                              </m:rPr>
                              <a:rPr lang="tr-TR" dirty="0"/>
                              <m:t>q</m:t>
                            </m:r>
                            <m:r>
                              <m:rPr>
                                <m:nor/>
                              </m:rPr>
                              <a:rPr lang="tr-TR" b="0" i="0" baseline="-25000" dirty="0" smtClean="0"/>
                              <m:t>i</m:t>
                            </m:r>
                          </m:e>
                        </m:d>
                      </m:e>
                    </m:nary>
                  </m:oMath>
                </a14:m>
                <a:endParaRPr lang="tr-TR" dirty="0" smtClean="0"/>
              </a:p>
              <a:p>
                <a:pPr lvl="1">
                  <a:lnSpc>
                    <a:spcPct val="110000"/>
                  </a:lnSpc>
                  <a:spcAft>
                    <a:spcPts val="600"/>
                  </a:spcAft>
                </a:pPr>
                <a:endParaRPr lang="tr-TR" dirty="0" smtClean="0"/>
              </a:p>
              <a:p>
                <a:pPr lvl="1">
                  <a:lnSpc>
                    <a:spcPct val="110000"/>
                  </a:lnSpc>
                  <a:spcAft>
                    <a:spcPts val="600"/>
                  </a:spcAft>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4853135"/>
              </a:xfrm>
              <a:blipFill rotWithShape="1">
                <a:blip r:embed="rId2"/>
                <a:stretch>
                  <a:fillRect l="-815" t="-1508" r="-148" b="-6910"/>
                </a:stretch>
              </a:blipFill>
            </p:spPr>
            <p:txBody>
              <a:bodyPr/>
              <a:lstStyle/>
              <a:p>
                <a:r>
                  <a:rPr lang="en-US">
                    <a:noFill/>
                  </a:rPr>
                  <a:t> </a:t>
                </a:r>
              </a:p>
            </p:txBody>
          </p:sp>
        </mc:Fallback>
      </mc:AlternateContent>
    </p:spTree>
    <p:extLst>
      <p:ext uri="{BB962C8B-B14F-4D97-AF65-F5344CB8AC3E}">
        <p14:creationId xmlns:p14="http://schemas.microsoft.com/office/powerpoint/2010/main" val="4137772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Ice-Cream</a:t>
            </a:r>
            <a:r>
              <a:rPr lang="tr-TR" dirty="0" smtClean="0"/>
              <a:t> </a:t>
            </a:r>
            <a:r>
              <a:rPr lang="tr-TR" dirty="0" err="1" smtClean="0"/>
              <a:t>Example</a:t>
            </a:r>
            <a:endParaRPr lang="tr-TR" dirty="0"/>
          </a:p>
        </p:txBody>
      </p:sp>
      <p:sp>
        <p:nvSpPr>
          <p:cNvPr id="3" name="İçerik Yer Tutucusu 2"/>
          <p:cNvSpPr>
            <a:spLocks noGrp="1"/>
          </p:cNvSpPr>
          <p:nvPr>
            <p:ph idx="1"/>
          </p:nvPr>
        </p:nvSpPr>
        <p:spPr>
          <a:xfrm>
            <a:off x="457200" y="1600201"/>
            <a:ext cx="8229600" cy="892695"/>
          </a:xfrm>
        </p:spPr>
        <p:txBody>
          <a:bodyPr>
            <a:normAutofit fontScale="92500"/>
          </a:bodyPr>
          <a:lstStyle/>
          <a:p>
            <a:r>
              <a:rPr lang="tr-TR" dirty="0"/>
              <a:t>P(3 1 </a:t>
            </a:r>
            <a:r>
              <a:rPr lang="tr-TR" dirty="0" smtClean="0"/>
              <a:t>3|hot </a:t>
            </a:r>
            <a:r>
              <a:rPr lang="tr-TR" dirty="0"/>
              <a:t>hot </a:t>
            </a:r>
            <a:r>
              <a:rPr lang="tr-TR" dirty="0" err="1"/>
              <a:t>cold</a:t>
            </a:r>
            <a:r>
              <a:rPr lang="tr-TR" dirty="0"/>
              <a:t>) = </a:t>
            </a:r>
            <a:r>
              <a:rPr lang="tr-TR" dirty="0" smtClean="0"/>
              <a:t>(3|hot)P(1|hot)P(3|cold</a:t>
            </a:r>
            <a:r>
              <a:rPr lang="tr-TR" dirty="0"/>
              <a:t>)</a:t>
            </a:r>
          </a:p>
        </p:txBody>
      </p:sp>
      <p:pic>
        <p:nvPicPr>
          <p:cNvPr id="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97233" y="3933056"/>
            <a:ext cx="6912768" cy="2789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03288" y="2276872"/>
            <a:ext cx="7300658" cy="160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7722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The</a:t>
            </a:r>
            <a:r>
              <a:rPr lang="tr-TR" dirty="0"/>
              <a:t> </a:t>
            </a:r>
            <a:r>
              <a:rPr lang="tr-TR" dirty="0" err="1"/>
              <a:t>Joint</a:t>
            </a:r>
            <a:r>
              <a:rPr lang="tr-TR" dirty="0"/>
              <a:t> </a:t>
            </a:r>
            <a:r>
              <a:rPr lang="tr-TR" dirty="0" err="1"/>
              <a:t>and</a:t>
            </a:r>
            <a:r>
              <a:rPr lang="tr-TR" dirty="0"/>
              <a:t> Total </a:t>
            </a:r>
            <a:r>
              <a:rPr lang="tr-TR" dirty="0" err="1"/>
              <a:t>Probabilites</a:t>
            </a:r>
            <a:r>
              <a:rPr lang="tr-TR" dirty="0"/>
              <a:t> of </a:t>
            </a:r>
            <a:r>
              <a:rPr lang="tr-TR" dirty="0" err="1"/>
              <a:t>Observations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fontScale="62500" lnSpcReduction="20000"/>
              </a:bodyPr>
              <a:lstStyle/>
              <a:p>
                <a:pPr>
                  <a:lnSpc>
                    <a:spcPct val="120000"/>
                  </a:lnSpc>
                </a:pPr>
                <a:r>
                  <a:rPr lang="tr-TR" dirty="0" smtClean="0"/>
                  <a:t>T</a:t>
                </a:r>
                <a:r>
                  <a:rPr lang="en-US" dirty="0" smtClean="0"/>
                  <a:t>he weather</a:t>
                </a:r>
                <a:r>
                  <a:rPr lang="tr-TR" dirty="0"/>
                  <a:t> </a:t>
                </a:r>
                <a:r>
                  <a:rPr lang="tr-TR" dirty="0" smtClean="0"/>
                  <a:t>(</a:t>
                </a:r>
                <a:r>
                  <a:rPr lang="tr-TR" dirty="0" err="1" smtClean="0"/>
                  <a:t>hidden</a:t>
                </a:r>
                <a:r>
                  <a:rPr lang="tr-TR" dirty="0" smtClean="0"/>
                  <a:t> </a:t>
                </a:r>
                <a:r>
                  <a:rPr lang="tr-TR" dirty="0" err="1" smtClean="0"/>
                  <a:t>state</a:t>
                </a:r>
                <a:r>
                  <a:rPr lang="tr-TR" dirty="0" smtClean="0"/>
                  <a:t>)</a:t>
                </a:r>
                <a:r>
                  <a:rPr lang="en-US" dirty="0" smtClean="0"/>
                  <a:t> sequence</a:t>
                </a:r>
                <a:r>
                  <a:rPr lang="tr-TR" dirty="0" smtClean="0"/>
                  <a:t> not </a:t>
                </a:r>
                <a:r>
                  <a:rPr lang="en-US" dirty="0" smtClean="0"/>
                  <a:t>actually know</a:t>
                </a:r>
                <a:r>
                  <a:rPr lang="tr-TR" dirty="0" smtClean="0"/>
                  <a:t>n</a:t>
                </a:r>
                <a:r>
                  <a:rPr lang="en-US" dirty="0" smtClean="0"/>
                  <a:t> </a:t>
                </a:r>
                <a:endParaRPr lang="en-US" dirty="0"/>
              </a:p>
              <a:p>
                <a:pPr>
                  <a:lnSpc>
                    <a:spcPct val="120000"/>
                  </a:lnSpc>
                </a:pPr>
                <a:r>
                  <a:rPr lang="tr-TR" dirty="0" smtClean="0"/>
                  <a:t>T</a:t>
                </a:r>
                <a:r>
                  <a:rPr lang="en-US" dirty="0" smtClean="0"/>
                  <a:t>he </a:t>
                </a:r>
                <a:r>
                  <a:rPr lang="en-US" dirty="0"/>
                  <a:t>probability of ice-cream events 3 1 3 </a:t>
                </a:r>
                <a:r>
                  <a:rPr lang="tr-TR" dirty="0" err="1" smtClean="0"/>
                  <a:t>must</a:t>
                </a:r>
                <a:r>
                  <a:rPr lang="tr-TR" dirty="0" smtClean="0"/>
                  <a:t> be </a:t>
                </a:r>
                <a:r>
                  <a:rPr lang="tr-TR" dirty="0" err="1" smtClean="0"/>
                  <a:t>computed</a:t>
                </a:r>
                <a:r>
                  <a:rPr lang="tr-TR" dirty="0" smtClean="0"/>
                  <a:t> </a:t>
                </a:r>
                <a:r>
                  <a:rPr lang="en-US" dirty="0" smtClean="0"/>
                  <a:t>summing </a:t>
                </a:r>
                <a:r>
                  <a:rPr lang="en-US" dirty="0"/>
                  <a:t>over all possible weather sequences, weighted by their probability. </a:t>
                </a:r>
                <a:endParaRPr lang="tr-TR" dirty="0" smtClean="0"/>
              </a:p>
              <a:p>
                <a:pPr>
                  <a:lnSpc>
                    <a:spcPct val="120000"/>
                  </a:lnSpc>
                </a:pPr>
                <a:r>
                  <a:rPr lang="tr-TR" b="1" dirty="0" smtClean="0"/>
                  <a:t>T</a:t>
                </a:r>
                <a:r>
                  <a:rPr lang="en-US" b="1" dirty="0" smtClean="0"/>
                  <a:t>he </a:t>
                </a:r>
                <a:r>
                  <a:rPr lang="en-US" b="1" dirty="0"/>
                  <a:t>joint probability </a:t>
                </a:r>
                <a:r>
                  <a:rPr lang="en-US" dirty="0"/>
                  <a:t>of being in a particular weather sequence Q </a:t>
                </a:r>
                <a:r>
                  <a:rPr lang="en-US" dirty="0" smtClean="0"/>
                  <a:t>and</a:t>
                </a:r>
                <a:r>
                  <a:rPr lang="tr-TR" dirty="0" smtClean="0"/>
                  <a:t> </a:t>
                </a:r>
                <a:r>
                  <a:rPr lang="en-US" dirty="0" smtClean="0"/>
                  <a:t>generating </a:t>
                </a:r>
                <a:r>
                  <a:rPr lang="en-US" dirty="0"/>
                  <a:t>a particular sequence O of ice-cream </a:t>
                </a:r>
                <a:r>
                  <a:rPr lang="en-US" dirty="0" smtClean="0"/>
                  <a:t>events</a:t>
                </a:r>
                <a:r>
                  <a:rPr lang="tr-TR" dirty="0" smtClean="0"/>
                  <a:t> is </a:t>
                </a:r>
                <a:r>
                  <a:rPr lang="tr-TR" dirty="0" err="1" smtClean="0"/>
                  <a:t>computed</a:t>
                </a:r>
                <a:r>
                  <a:rPr lang="tr-TR" dirty="0" smtClean="0"/>
                  <a:t> as:</a:t>
                </a:r>
              </a:p>
              <a:p>
                <a:pPr marL="457200" lvl="1" indent="0">
                  <a:lnSpc>
                    <a:spcPct val="120000"/>
                  </a:lnSpc>
                  <a:buNone/>
                </a:pPr>
                <a14:m>
                  <m:oMathPara xmlns:m="http://schemas.openxmlformats.org/officeDocument/2006/math">
                    <m:oMathParaPr>
                      <m:jc m:val="centerGroup"/>
                    </m:oMathParaPr>
                    <m:oMath xmlns:m="http://schemas.openxmlformats.org/officeDocument/2006/math">
                      <m:r>
                        <a:rPr lang="tr-TR" i="1">
                          <a:latin typeface="Cambria Math"/>
                        </a:rPr>
                        <m:t>𝑃</m:t>
                      </m:r>
                      <m:d>
                        <m:dPr>
                          <m:ctrlPr>
                            <a:rPr lang="tr-TR" i="1" smtClean="0">
                              <a:latin typeface="Cambria Math" panose="02040503050406030204" pitchFamily="18" charset="0"/>
                            </a:rPr>
                          </m:ctrlPr>
                        </m:dPr>
                        <m:e>
                          <m:r>
                            <a:rPr lang="tr-TR" b="0" i="1" smtClean="0">
                              <a:latin typeface="Cambria Math"/>
                            </a:rPr>
                            <m:t>𝑂</m:t>
                          </m:r>
                          <m:r>
                            <a:rPr lang="tr-TR" b="0" i="1" smtClean="0">
                              <a:latin typeface="Cambria Math"/>
                            </a:rPr>
                            <m:t>,</m:t>
                          </m:r>
                          <m:r>
                            <a:rPr lang="tr-TR" b="0" i="1" smtClean="0">
                              <a:latin typeface="Cambria Math"/>
                            </a:rPr>
                            <m:t>𝑄</m:t>
                          </m:r>
                        </m:e>
                      </m:d>
                      <m:r>
                        <a:rPr lang="tr-TR" i="1">
                          <a:latin typeface="Cambria Math"/>
                        </a:rPr>
                        <m:t>=</m:t>
                      </m:r>
                      <m:r>
                        <a:rPr lang="tr-TR" i="1">
                          <a:latin typeface="Cambria Math"/>
                        </a:rPr>
                        <m:t>𝑃</m:t>
                      </m:r>
                      <m:d>
                        <m:dPr>
                          <m:ctrlPr>
                            <a:rPr lang="tr-TR" i="1">
                              <a:latin typeface="Cambria Math" panose="02040503050406030204" pitchFamily="18" charset="0"/>
                            </a:rPr>
                          </m:ctrlPr>
                        </m:dPr>
                        <m:e>
                          <m:r>
                            <a:rPr lang="tr-TR" i="1">
                              <a:latin typeface="Cambria Math"/>
                            </a:rPr>
                            <m:t>𝑂</m:t>
                          </m:r>
                        </m:e>
                        <m:e>
                          <m:r>
                            <a:rPr lang="tr-TR" i="1">
                              <a:latin typeface="Cambria Math"/>
                            </a:rPr>
                            <m:t>𝑄</m:t>
                          </m:r>
                        </m:e>
                      </m:d>
                      <m:r>
                        <a:rPr lang="tr-TR" i="1">
                          <a:latin typeface="Cambria Math"/>
                        </a:rPr>
                        <m:t>𝑃</m:t>
                      </m:r>
                      <m:d>
                        <m:dPr>
                          <m:ctrlPr>
                            <a:rPr lang="tr-TR" b="0" i="1" smtClean="0">
                              <a:latin typeface="Cambria Math" panose="02040503050406030204" pitchFamily="18" charset="0"/>
                            </a:rPr>
                          </m:ctrlPr>
                        </m:dPr>
                        <m:e>
                          <m:r>
                            <a:rPr lang="tr-TR" b="0" i="1" smtClean="0">
                              <a:latin typeface="Cambria Math"/>
                            </a:rPr>
                            <m:t>𝑄</m:t>
                          </m:r>
                        </m:e>
                      </m:d>
                      <m:r>
                        <a:rPr lang="tr-TR" b="0" i="1" smtClean="0">
                          <a:latin typeface="Cambria Math"/>
                        </a:rPr>
                        <m:t>=</m:t>
                      </m:r>
                      <m:nary>
                        <m:naryPr>
                          <m:chr m:val="∏"/>
                          <m:ctrlPr>
                            <a:rPr lang="tr-TR" i="1">
                              <a:latin typeface="Cambria Math" panose="02040503050406030204" pitchFamily="18" charset="0"/>
                            </a:rPr>
                          </m:ctrlPr>
                        </m:naryPr>
                        <m:sub>
                          <m:r>
                            <m:rPr>
                              <m:brk m:alnAt="23"/>
                            </m:rPr>
                            <a:rPr lang="tr-TR" i="1">
                              <a:latin typeface="Cambria Math"/>
                            </a:rPr>
                            <m:t>𝑖</m:t>
                          </m:r>
                          <m:r>
                            <a:rPr lang="tr-TR" i="1">
                              <a:latin typeface="Cambria Math"/>
                            </a:rPr>
                            <m:t>=1</m:t>
                          </m:r>
                        </m:sub>
                        <m:sup>
                          <m:r>
                            <a:rPr lang="tr-TR" i="1">
                              <a:latin typeface="Cambria Math"/>
                            </a:rPr>
                            <m:t>𝑇</m:t>
                          </m:r>
                        </m:sup>
                        <m:e>
                          <m:r>
                            <a:rPr lang="tr-TR" i="1">
                              <a:latin typeface="Cambria Math"/>
                            </a:rPr>
                            <m:t>𝑃</m:t>
                          </m:r>
                          <m:d>
                            <m:dPr>
                              <m:ctrlPr>
                                <a:rPr lang="tr-TR" i="1">
                                  <a:latin typeface="Cambria Math" panose="02040503050406030204" pitchFamily="18" charset="0"/>
                                </a:rPr>
                              </m:ctrlPr>
                            </m:dPr>
                            <m:e>
                              <m:r>
                                <m:rPr>
                                  <m:nor/>
                                </m:rPr>
                                <a:rPr lang="tr-TR" dirty="0"/>
                                <m:t>o</m:t>
                              </m:r>
                              <m:r>
                                <m:rPr>
                                  <m:nor/>
                                </m:rPr>
                                <a:rPr lang="tr-TR" baseline="-25000" dirty="0"/>
                                <m:t>i</m:t>
                              </m:r>
                            </m:e>
                            <m:e>
                              <m:r>
                                <m:rPr>
                                  <m:nor/>
                                </m:rPr>
                                <a:rPr lang="tr-TR" dirty="0"/>
                                <m:t>q</m:t>
                              </m:r>
                              <m:r>
                                <m:rPr>
                                  <m:nor/>
                                </m:rPr>
                                <a:rPr lang="tr-TR" baseline="-25000" dirty="0"/>
                                <m:t>i</m:t>
                              </m:r>
                            </m:e>
                          </m:d>
                        </m:e>
                      </m:nary>
                      <m:nary>
                        <m:naryPr>
                          <m:chr m:val="∏"/>
                          <m:ctrlPr>
                            <a:rPr lang="tr-TR" i="1">
                              <a:latin typeface="Cambria Math" panose="02040503050406030204" pitchFamily="18" charset="0"/>
                            </a:rPr>
                          </m:ctrlPr>
                        </m:naryPr>
                        <m:sub>
                          <m:r>
                            <m:rPr>
                              <m:brk m:alnAt="23"/>
                            </m:rPr>
                            <a:rPr lang="tr-TR" i="1">
                              <a:latin typeface="Cambria Math"/>
                            </a:rPr>
                            <m:t>𝑖</m:t>
                          </m:r>
                          <m:r>
                            <a:rPr lang="tr-TR" i="1">
                              <a:latin typeface="Cambria Math"/>
                            </a:rPr>
                            <m:t>=1</m:t>
                          </m:r>
                        </m:sub>
                        <m:sup>
                          <m:r>
                            <a:rPr lang="tr-TR" i="1">
                              <a:latin typeface="Cambria Math"/>
                            </a:rPr>
                            <m:t>𝑇</m:t>
                          </m:r>
                        </m:sup>
                        <m:e>
                          <m:r>
                            <a:rPr lang="tr-TR" i="1">
                              <a:latin typeface="Cambria Math"/>
                            </a:rPr>
                            <m:t>𝑃</m:t>
                          </m:r>
                          <m:d>
                            <m:dPr>
                              <m:ctrlPr>
                                <a:rPr lang="tr-TR" i="1">
                                  <a:latin typeface="Cambria Math" panose="02040503050406030204" pitchFamily="18" charset="0"/>
                                </a:rPr>
                              </m:ctrlPr>
                            </m:dPr>
                            <m:e>
                              <m:r>
                                <m:rPr>
                                  <m:nor/>
                                </m:rPr>
                                <a:rPr lang="tr-TR" b="0" i="0" smtClean="0">
                                  <a:latin typeface="Cambria Math"/>
                                </a:rPr>
                                <m:t>q</m:t>
                              </m:r>
                              <m:r>
                                <m:rPr>
                                  <m:nor/>
                                </m:rPr>
                                <a:rPr lang="tr-TR" baseline="-25000" dirty="0"/>
                                <m:t>i</m:t>
                              </m:r>
                            </m:e>
                            <m:e>
                              <m:r>
                                <m:rPr>
                                  <m:nor/>
                                </m:rPr>
                                <a:rPr lang="tr-TR" dirty="0"/>
                                <m:t>q</m:t>
                              </m:r>
                              <m:r>
                                <m:rPr>
                                  <m:nor/>
                                </m:rPr>
                                <a:rPr lang="tr-TR" baseline="-25000" dirty="0"/>
                                <m:t>i</m:t>
                              </m:r>
                              <m:r>
                                <m:rPr>
                                  <m:nor/>
                                </m:rPr>
                                <a:rPr lang="tr-TR" b="0" i="0" baseline="-25000" dirty="0" smtClean="0"/>
                                <m:t>−1</m:t>
                              </m:r>
                            </m:e>
                          </m:d>
                        </m:e>
                      </m:nary>
                    </m:oMath>
                  </m:oMathPara>
                </a14:m>
                <a:endParaRPr lang="tr-TR" dirty="0" smtClean="0"/>
              </a:p>
              <a:p>
                <a:pPr>
                  <a:lnSpc>
                    <a:spcPct val="120000"/>
                  </a:lnSpc>
                </a:pPr>
                <a:r>
                  <a:rPr lang="tr-TR" b="1" dirty="0" smtClean="0"/>
                  <a:t>T</a:t>
                </a:r>
                <a:r>
                  <a:rPr lang="en-US" b="1" dirty="0" smtClean="0"/>
                  <a:t>he </a:t>
                </a:r>
                <a:r>
                  <a:rPr lang="en-US" b="1" dirty="0"/>
                  <a:t>total probability </a:t>
                </a:r>
                <a:r>
                  <a:rPr lang="en-US" dirty="0"/>
                  <a:t>of </a:t>
                </a:r>
                <a:r>
                  <a:rPr lang="en-US" dirty="0" smtClean="0"/>
                  <a:t>the</a:t>
                </a:r>
                <a:r>
                  <a:rPr lang="tr-TR" dirty="0" smtClean="0"/>
                  <a:t> </a:t>
                </a:r>
                <a:r>
                  <a:rPr lang="en-US" dirty="0" smtClean="0"/>
                  <a:t>observations </a:t>
                </a:r>
                <a:r>
                  <a:rPr lang="tr-TR" dirty="0" smtClean="0"/>
                  <a:t>is </a:t>
                </a:r>
                <a:r>
                  <a:rPr lang="tr-TR" dirty="0" err="1" smtClean="0"/>
                  <a:t>computed</a:t>
                </a:r>
                <a:r>
                  <a:rPr lang="tr-TR" dirty="0" smtClean="0"/>
                  <a:t> </a:t>
                </a:r>
                <a:r>
                  <a:rPr lang="en-US" dirty="0" smtClean="0"/>
                  <a:t>just </a:t>
                </a:r>
                <a:r>
                  <a:rPr lang="en-US" dirty="0"/>
                  <a:t>by summing over all </a:t>
                </a:r>
                <a:r>
                  <a:rPr lang="tr-TR" dirty="0" err="1" smtClean="0"/>
                  <a:t>po</a:t>
                </a:r>
                <a:r>
                  <a:rPr lang="en-US" dirty="0" err="1" smtClean="0"/>
                  <a:t>ssible</a:t>
                </a:r>
                <a:r>
                  <a:rPr lang="en-US" dirty="0" smtClean="0"/>
                  <a:t> </a:t>
                </a:r>
                <a:r>
                  <a:rPr lang="en-US" dirty="0"/>
                  <a:t>hidden state sequences</a:t>
                </a:r>
                <a:r>
                  <a:rPr lang="en-US" dirty="0" smtClean="0"/>
                  <a:t>:</a:t>
                </a:r>
                <a:endParaRPr lang="tr-TR" dirty="0" smtClean="0"/>
              </a:p>
              <a:p>
                <a:pPr marL="0" indent="0">
                  <a:lnSpc>
                    <a:spcPct val="120000"/>
                  </a:lnSpc>
                  <a:buNone/>
                </a:pPr>
                <a14:m>
                  <m:oMathPara xmlns:m="http://schemas.openxmlformats.org/officeDocument/2006/math">
                    <m:oMathParaPr>
                      <m:jc m:val="centerGroup"/>
                    </m:oMathParaPr>
                    <m:oMath xmlns:m="http://schemas.openxmlformats.org/officeDocument/2006/math">
                      <m:r>
                        <a:rPr lang="tr-TR" i="1">
                          <a:latin typeface="Cambria Math"/>
                        </a:rPr>
                        <m:t>𝑃</m:t>
                      </m:r>
                      <m:d>
                        <m:dPr>
                          <m:ctrlPr>
                            <a:rPr lang="tr-TR" i="1">
                              <a:latin typeface="Cambria Math" panose="02040503050406030204" pitchFamily="18" charset="0"/>
                            </a:rPr>
                          </m:ctrlPr>
                        </m:dPr>
                        <m:e>
                          <m:r>
                            <a:rPr lang="tr-TR" i="1">
                              <a:latin typeface="Cambria Math"/>
                            </a:rPr>
                            <m:t>𝑂</m:t>
                          </m:r>
                        </m:e>
                      </m:d>
                      <m:r>
                        <a:rPr lang="tr-TR" i="1">
                          <a:latin typeface="Cambria Math"/>
                        </a:rPr>
                        <m:t>=</m:t>
                      </m:r>
                      <m:nary>
                        <m:naryPr>
                          <m:chr m:val="∑"/>
                          <m:supHide m:val="on"/>
                          <m:ctrlPr>
                            <a:rPr lang="pt-BR" i="1" smtClean="0">
                              <a:latin typeface="Cambria Math" panose="02040503050406030204" pitchFamily="18" charset="0"/>
                            </a:rPr>
                          </m:ctrlPr>
                        </m:naryPr>
                        <m:sub>
                          <m:r>
                            <a:rPr lang="tr-TR" i="1">
                              <a:latin typeface="Cambria Math"/>
                            </a:rPr>
                            <m:t>𝑄</m:t>
                          </m:r>
                        </m:sub>
                        <m:sup/>
                        <m:e>
                          <m:r>
                            <a:rPr lang="tr-TR" i="1">
                              <a:latin typeface="Cambria Math"/>
                            </a:rPr>
                            <m:t>𝑃</m:t>
                          </m:r>
                          <m:r>
                            <a:rPr lang="tr-TR" i="1">
                              <a:latin typeface="Cambria Math"/>
                            </a:rPr>
                            <m:t>(</m:t>
                          </m:r>
                          <m:r>
                            <a:rPr lang="tr-TR" i="1">
                              <a:latin typeface="Cambria Math"/>
                            </a:rPr>
                            <m:t>𝑂</m:t>
                          </m:r>
                          <m:r>
                            <a:rPr lang="tr-TR" i="1">
                              <a:latin typeface="Cambria Math"/>
                            </a:rPr>
                            <m:t>,</m:t>
                          </m:r>
                          <m:r>
                            <a:rPr lang="tr-TR" i="1">
                              <a:latin typeface="Cambria Math"/>
                            </a:rPr>
                            <m:t>𝑄</m:t>
                          </m:r>
                          <m:r>
                            <a:rPr lang="tr-TR" i="1">
                              <a:latin typeface="Cambria Math"/>
                            </a:rPr>
                            <m:t>)</m:t>
                          </m:r>
                        </m:e>
                      </m:nary>
                    </m:oMath>
                  </m:oMathPara>
                </a14:m>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l="-593" t="-674"/>
                </a:stretch>
              </a:blipFill>
            </p:spPr>
            <p:txBody>
              <a:bodyPr/>
              <a:lstStyle/>
              <a:p>
                <a:r>
                  <a:rPr lang="en-US">
                    <a:noFill/>
                  </a:rPr>
                  <a:t> </a:t>
                </a:r>
              </a:p>
            </p:txBody>
          </p:sp>
        </mc:Fallback>
      </mc:AlternateContent>
    </p:spTree>
    <p:extLst>
      <p:ext uri="{BB962C8B-B14F-4D97-AF65-F5344CB8AC3E}">
        <p14:creationId xmlns:p14="http://schemas.microsoft.com/office/powerpoint/2010/main" val="41377722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Ice-Cream</a:t>
            </a:r>
            <a:r>
              <a:rPr lang="tr-TR" dirty="0" smtClean="0"/>
              <a:t> </a:t>
            </a:r>
            <a:r>
              <a:rPr lang="tr-TR" dirty="0" err="1" smtClean="0"/>
              <a:t>Example</a:t>
            </a:r>
            <a:endParaRPr lang="tr-TR" dirty="0"/>
          </a:p>
        </p:txBody>
      </p:sp>
      <p:sp>
        <p:nvSpPr>
          <p:cNvPr id="3" name="İçerik Yer Tutucusu 2"/>
          <p:cNvSpPr>
            <a:spLocks noGrp="1"/>
          </p:cNvSpPr>
          <p:nvPr>
            <p:ph idx="1"/>
          </p:nvPr>
        </p:nvSpPr>
        <p:spPr>
          <a:xfrm>
            <a:off x="457200" y="1484784"/>
            <a:ext cx="8229600" cy="3412976"/>
          </a:xfrm>
        </p:spPr>
        <p:txBody>
          <a:bodyPr>
            <a:normAutofit fontScale="62500" lnSpcReduction="20000"/>
          </a:bodyPr>
          <a:lstStyle/>
          <a:p>
            <a:pPr>
              <a:lnSpc>
                <a:spcPct val="120000"/>
              </a:lnSpc>
            </a:pPr>
            <a:r>
              <a:rPr lang="tr-TR" dirty="0" err="1" smtClean="0"/>
              <a:t>The</a:t>
            </a:r>
            <a:r>
              <a:rPr lang="tr-TR" dirty="0" smtClean="0"/>
              <a:t> </a:t>
            </a:r>
            <a:r>
              <a:rPr lang="tr-TR" dirty="0" err="1" smtClean="0"/>
              <a:t>joint</a:t>
            </a:r>
            <a:r>
              <a:rPr lang="tr-TR" dirty="0" smtClean="0"/>
              <a:t> </a:t>
            </a:r>
            <a:r>
              <a:rPr lang="tr-TR" dirty="0" err="1" smtClean="0"/>
              <a:t>probability</a:t>
            </a:r>
            <a:r>
              <a:rPr lang="tr-TR" dirty="0" smtClean="0"/>
              <a:t> of </a:t>
            </a:r>
          </a:p>
          <a:p>
            <a:pPr>
              <a:lnSpc>
                <a:spcPct val="120000"/>
              </a:lnSpc>
            </a:pPr>
            <a:r>
              <a:rPr lang="tr-TR" dirty="0"/>
              <a:t>P(3 1 </a:t>
            </a:r>
            <a:r>
              <a:rPr lang="tr-TR" dirty="0" smtClean="0"/>
              <a:t>3,hot </a:t>
            </a:r>
            <a:r>
              <a:rPr lang="tr-TR" dirty="0"/>
              <a:t>hot </a:t>
            </a:r>
            <a:r>
              <a:rPr lang="tr-TR" dirty="0" err="1"/>
              <a:t>cold</a:t>
            </a:r>
            <a:r>
              <a:rPr lang="tr-TR" dirty="0"/>
              <a:t>) = </a:t>
            </a:r>
            <a:r>
              <a:rPr lang="tr-TR" dirty="0" smtClean="0"/>
              <a:t>	</a:t>
            </a:r>
          </a:p>
          <a:p>
            <a:pPr marL="0" indent="0">
              <a:lnSpc>
                <a:spcPct val="120000"/>
              </a:lnSpc>
              <a:buNone/>
            </a:pPr>
            <a:r>
              <a:rPr lang="tr-TR" dirty="0"/>
              <a:t>	</a:t>
            </a:r>
            <a:r>
              <a:rPr lang="tr-TR" dirty="0" smtClean="0"/>
              <a:t>P(</a:t>
            </a:r>
            <a:r>
              <a:rPr lang="tr-TR" dirty="0" err="1" smtClean="0"/>
              <a:t>hot|start</a:t>
            </a:r>
            <a:r>
              <a:rPr lang="tr-TR" dirty="0" smtClean="0"/>
              <a:t>) x P(</a:t>
            </a:r>
            <a:r>
              <a:rPr lang="tr-TR" dirty="0" err="1" smtClean="0"/>
              <a:t>hot|hot</a:t>
            </a:r>
            <a:r>
              <a:rPr lang="tr-TR" dirty="0" smtClean="0"/>
              <a:t>) x P(</a:t>
            </a:r>
            <a:r>
              <a:rPr lang="tr-TR" dirty="0" err="1" smtClean="0"/>
              <a:t>cold|hot</a:t>
            </a:r>
            <a:r>
              <a:rPr lang="tr-TR" dirty="0" smtClean="0"/>
              <a:t> )x</a:t>
            </a:r>
          </a:p>
          <a:p>
            <a:pPr marL="0" indent="0">
              <a:lnSpc>
                <a:spcPct val="120000"/>
              </a:lnSpc>
              <a:buNone/>
            </a:pPr>
            <a:r>
              <a:rPr lang="tr-TR" dirty="0" smtClean="0"/>
              <a:t>			P(3|hot) x P(1|hot) x P(3|cold)</a:t>
            </a:r>
          </a:p>
          <a:p>
            <a:pPr>
              <a:lnSpc>
                <a:spcPct val="120000"/>
              </a:lnSpc>
            </a:pPr>
            <a:r>
              <a:rPr lang="tr-TR" dirty="0" err="1" smtClean="0"/>
              <a:t>The</a:t>
            </a:r>
            <a:r>
              <a:rPr lang="tr-TR" dirty="0" smtClean="0"/>
              <a:t> total </a:t>
            </a:r>
            <a:r>
              <a:rPr lang="tr-TR" dirty="0" err="1" smtClean="0"/>
              <a:t>probability</a:t>
            </a:r>
            <a:r>
              <a:rPr lang="tr-TR" dirty="0" smtClean="0"/>
              <a:t> </a:t>
            </a:r>
          </a:p>
          <a:p>
            <a:pPr marL="0" indent="0">
              <a:lnSpc>
                <a:spcPct val="120000"/>
              </a:lnSpc>
              <a:buNone/>
            </a:pPr>
            <a:r>
              <a:rPr lang="tr-TR" dirty="0" smtClean="0"/>
              <a:t>	</a:t>
            </a:r>
            <a:r>
              <a:rPr lang="en-US" dirty="0" smtClean="0"/>
              <a:t>P(3 </a:t>
            </a:r>
            <a:r>
              <a:rPr lang="en-US" dirty="0"/>
              <a:t>1 3) = P(3 1 </a:t>
            </a:r>
            <a:r>
              <a:rPr lang="en-US" dirty="0" smtClean="0"/>
              <a:t>3</a:t>
            </a:r>
            <a:r>
              <a:rPr lang="tr-TR" dirty="0"/>
              <a:t>,</a:t>
            </a:r>
            <a:r>
              <a:rPr lang="en-US" dirty="0" smtClean="0"/>
              <a:t>cold </a:t>
            </a:r>
            <a:r>
              <a:rPr lang="en-US" dirty="0" err="1"/>
              <a:t>cold</a:t>
            </a:r>
            <a:r>
              <a:rPr lang="en-US" dirty="0"/>
              <a:t> cold</a:t>
            </a:r>
            <a:r>
              <a:rPr lang="en-US" dirty="0" smtClean="0"/>
              <a:t>)</a:t>
            </a:r>
            <a:r>
              <a:rPr lang="tr-TR" dirty="0" smtClean="0"/>
              <a:t> </a:t>
            </a:r>
            <a:r>
              <a:rPr lang="en-US" dirty="0" smtClean="0"/>
              <a:t>+</a:t>
            </a:r>
            <a:r>
              <a:rPr lang="tr-TR" dirty="0" smtClean="0"/>
              <a:t> </a:t>
            </a:r>
          </a:p>
          <a:p>
            <a:pPr marL="0" indent="0">
              <a:lnSpc>
                <a:spcPct val="120000"/>
              </a:lnSpc>
              <a:buNone/>
            </a:pPr>
            <a:r>
              <a:rPr lang="tr-TR" dirty="0"/>
              <a:t>	</a:t>
            </a:r>
            <a:r>
              <a:rPr lang="tr-TR" dirty="0" smtClean="0"/>
              <a:t>		</a:t>
            </a:r>
            <a:r>
              <a:rPr lang="en-US" dirty="0" smtClean="0"/>
              <a:t>P(3 </a:t>
            </a:r>
            <a:r>
              <a:rPr lang="en-US" dirty="0"/>
              <a:t>1 </a:t>
            </a:r>
            <a:r>
              <a:rPr lang="en-US" dirty="0" smtClean="0"/>
              <a:t>3</a:t>
            </a:r>
            <a:r>
              <a:rPr lang="tr-TR" dirty="0" smtClean="0"/>
              <a:t>,</a:t>
            </a:r>
            <a:r>
              <a:rPr lang="en-US" dirty="0" smtClean="0"/>
              <a:t>cold </a:t>
            </a:r>
            <a:r>
              <a:rPr lang="en-US" dirty="0" err="1"/>
              <a:t>cold</a:t>
            </a:r>
            <a:r>
              <a:rPr lang="en-US" dirty="0"/>
              <a:t> hot)+P(3 1 </a:t>
            </a:r>
            <a:r>
              <a:rPr lang="en-US" dirty="0" smtClean="0"/>
              <a:t>3</a:t>
            </a:r>
            <a:r>
              <a:rPr lang="tr-TR" dirty="0" smtClean="0"/>
              <a:t>,</a:t>
            </a:r>
            <a:r>
              <a:rPr lang="en-US" dirty="0" smtClean="0"/>
              <a:t>hot </a:t>
            </a:r>
            <a:r>
              <a:rPr lang="en-US" dirty="0" err="1"/>
              <a:t>hot</a:t>
            </a:r>
            <a:r>
              <a:rPr lang="en-US" dirty="0"/>
              <a:t> cold</a:t>
            </a:r>
            <a:r>
              <a:rPr lang="en-US" dirty="0" smtClean="0"/>
              <a:t>)+</a:t>
            </a:r>
            <a:r>
              <a:rPr lang="tr-TR" dirty="0" smtClean="0"/>
              <a:t>…</a:t>
            </a:r>
          </a:p>
          <a:p>
            <a:pPr lvl="1">
              <a:lnSpc>
                <a:spcPct val="120000"/>
              </a:lnSpc>
            </a:pPr>
            <a:r>
              <a:rPr lang="tr-TR" dirty="0" err="1" smtClean="0"/>
              <a:t>Fo</a:t>
            </a:r>
            <a:r>
              <a:rPr lang="en-US" dirty="0" smtClean="0"/>
              <a:t>r</a:t>
            </a:r>
            <a:r>
              <a:rPr lang="tr-TR" dirty="0" smtClean="0"/>
              <a:t> </a:t>
            </a:r>
            <a:r>
              <a:rPr lang="tr-TR" dirty="0" err="1" smtClean="0"/>
              <a:t>this</a:t>
            </a:r>
            <a:r>
              <a:rPr lang="en-US" dirty="0" smtClean="0"/>
              <a:t> </a:t>
            </a:r>
            <a:r>
              <a:rPr lang="en-US" dirty="0"/>
              <a:t>particular case, </a:t>
            </a:r>
            <a:r>
              <a:rPr lang="en-US" dirty="0" smtClean="0"/>
              <a:t>the </a:t>
            </a:r>
            <a:r>
              <a:rPr lang="en-US" b="1" dirty="0"/>
              <a:t>eight</a:t>
            </a:r>
            <a:r>
              <a:rPr lang="en-US" dirty="0"/>
              <a:t> 3-event </a:t>
            </a:r>
            <a:r>
              <a:rPr lang="en-US" dirty="0" smtClean="0"/>
              <a:t>sequences</a:t>
            </a:r>
            <a:r>
              <a:rPr lang="tr-TR" dirty="0" smtClean="0"/>
              <a:t> of</a:t>
            </a:r>
            <a:r>
              <a:rPr lang="en-US" dirty="0" smtClean="0"/>
              <a:t> </a:t>
            </a:r>
            <a:r>
              <a:rPr lang="en-US" dirty="0"/>
              <a:t>cold </a:t>
            </a:r>
            <a:r>
              <a:rPr lang="en-US" dirty="0" err="1"/>
              <a:t>cold</a:t>
            </a:r>
            <a:r>
              <a:rPr lang="tr-TR" dirty="0"/>
              <a:t> </a:t>
            </a:r>
            <a:r>
              <a:rPr lang="en-US" dirty="0"/>
              <a:t>cold, cold </a:t>
            </a:r>
            <a:r>
              <a:rPr lang="en-US" dirty="0" err="1"/>
              <a:t>cold</a:t>
            </a:r>
            <a:r>
              <a:rPr lang="en-US" dirty="0"/>
              <a:t> hot, </a:t>
            </a:r>
            <a:r>
              <a:rPr lang="tr-TR" dirty="0" smtClean="0"/>
              <a:t>… </a:t>
            </a:r>
            <a:r>
              <a:rPr lang="tr-TR" dirty="0" err="1" smtClean="0"/>
              <a:t>are</a:t>
            </a:r>
            <a:r>
              <a:rPr lang="tr-TR" dirty="0" smtClean="0"/>
              <a:t> </a:t>
            </a:r>
            <a:r>
              <a:rPr lang="tr-TR" dirty="0" err="1" smtClean="0"/>
              <a:t>summed</a:t>
            </a:r>
            <a:endParaRPr lang="tr-TR" dirty="0"/>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95536" y="4841705"/>
            <a:ext cx="8496944" cy="189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etin kutusu 3"/>
          <p:cNvSpPr txBox="1"/>
          <p:nvPr/>
        </p:nvSpPr>
        <p:spPr>
          <a:xfrm>
            <a:off x="2843808" y="5085184"/>
            <a:ext cx="359394" cy="369332"/>
          </a:xfrm>
          <a:prstGeom prst="rect">
            <a:avLst/>
          </a:prstGeom>
          <a:noFill/>
        </p:spPr>
        <p:txBody>
          <a:bodyPr wrap="none" rtlCol="0">
            <a:spAutoFit/>
          </a:bodyPr>
          <a:lstStyle/>
          <a:p>
            <a:r>
              <a:rPr lang="en-US" smtClean="0"/>
              <a:t>.8</a:t>
            </a:r>
            <a:endParaRPr lang="en-US"/>
          </a:p>
        </p:txBody>
      </p:sp>
    </p:spTree>
    <p:extLst>
      <p:ext uri="{BB962C8B-B14F-4D97-AF65-F5344CB8AC3E}">
        <p14:creationId xmlns:p14="http://schemas.microsoft.com/office/powerpoint/2010/main" val="4137772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Time </a:t>
            </a:r>
            <a:r>
              <a:rPr lang="tr-TR" dirty="0" err="1" smtClean="0"/>
              <a:t>and</a:t>
            </a:r>
            <a:r>
              <a:rPr lang="tr-TR" dirty="0" smtClean="0"/>
              <a:t> </a:t>
            </a:r>
            <a:r>
              <a:rPr lang="tr-TR" dirty="0" err="1" smtClean="0"/>
              <a:t>Uncertainty</a:t>
            </a:r>
            <a:endParaRPr lang="tr-TR" dirty="0"/>
          </a:p>
        </p:txBody>
      </p:sp>
      <p:sp>
        <p:nvSpPr>
          <p:cNvPr id="3" name="İçerik Yer Tutucusu 2"/>
          <p:cNvSpPr>
            <a:spLocks noGrp="1"/>
          </p:cNvSpPr>
          <p:nvPr>
            <p:ph idx="1"/>
          </p:nvPr>
        </p:nvSpPr>
        <p:spPr/>
        <p:txBody>
          <a:bodyPr>
            <a:normAutofit fontScale="85000" lnSpcReduction="10000"/>
          </a:bodyPr>
          <a:lstStyle/>
          <a:p>
            <a:r>
              <a:rPr lang="en-US" dirty="0"/>
              <a:t>The world </a:t>
            </a:r>
            <a:r>
              <a:rPr lang="en-US" dirty="0" smtClean="0"/>
              <a:t>changes</a:t>
            </a:r>
            <a:r>
              <a:rPr lang="tr-TR" dirty="0" smtClean="0"/>
              <a:t>,</a:t>
            </a:r>
            <a:r>
              <a:rPr lang="en-US" dirty="0" smtClean="0"/>
              <a:t> </a:t>
            </a:r>
            <a:r>
              <a:rPr lang="en-US" dirty="0"/>
              <a:t>we need to track and predict it</a:t>
            </a:r>
          </a:p>
          <a:p>
            <a:pPr lvl="1"/>
            <a:r>
              <a:rPr lang="fr-FR" dirty="0" err="1"/>
              <a:t>Diabetes</a:t>
            </a:r>
            <a:r>
              <a:rPr lang="fr-FR" dirty="0"/>
              <a:t> management </a:t>
            </a:r>
            <a:r>
              <a:rPr lang="tr-TR" dirty="0" err="1" smtClean="0"/>
              <a:t>versus</a:t>
            </a:r>
            <a:r>
              <a:rPr lang="fr-FR" dirty="0" smtClean="0"/>
              <a:t> </a:t>
            </a:r>
            <a:r>
              <a:rPr lang="fr-FR" dirty="0" err="1"/>
              <a:t>vehicle</a:t>
            </a:r>
            <a:r>
              <a:rPr lang="fr-FR" dirty="0"/>
              <a:t> </a:t>
            </a:r>
            <a:r>
              <a:rPr lang="fr-FR" dirty="0" err="1"/>
              <a:t>diagnosis</a:t>
            </a:r>
            <a:endParaRPr lang="fr-FR" dirty="0"/>
          </a:p>
          <a:p>
            <a:r>
              <a:rPr lang="en-US" dirty="0"/>
              <a:t>Basic idea: copy state and evidence variables for each time step</a:t>
            </a:r>
          </a:p>
          <a:p>
            <a:pPr lvl="1"/>
            <a:r>
              <a:rPr lang="tr-TR" dirty="0" smtClean="0"/>
              <a:t>Q</a:t>
            </a:r>
            <a:r>
              <a:rPr lang="en-US" baseline="-25000" dirty="0" smtClean="0"/>
              <a:t>t</a:t>
            </a:r>
            <a:r>
              <a:rPr lang="en-US" dirty="0" smtClean="0"/>
              <a:t> </a:t>
            </a:r>
            <a:r>
              <a:rPr lang="en-US" dirty="0"/>
              <a:t>= set of unobservable state variables at time t</a:t>
            </a:r>
          </a:p>
          <a:p>
            <a:pPr lvl="2"/>
            <a:r>
              <a:rPr lang="tr-TR" dirty="0" err="1"/>
              <a:t>e.g</a:t>
            </a:r>
            <a:r>
              <a:rPr lang="tr-TR" dirty="0"/>
              <a:t>., </a:t>
            </a:r>
            <a:r>
              <a:rPr lang="tr-TR" dirty="0" err="1"/>
              <a:t>BloodSugar</a:t>
            </a:r>
            <a:r>
              <a:rPr lang="tr-TR" sz="2800" baseline="-25000" dirty="0" err="1"/>
              <a:t>t</a:t>
            </a:r>
            <a:r>
              <a:rPr lang="tr-TR" dirty="0"/>
              <a:t>, </a:t>
            </a:r>
            <a:r>
              <a:rPr lang="tr-TR" dirty="0" err="1"/>
              <a:t>StomachContents</a:t>
            </a:r>
            <a:r>
              <a:rPr lang="tr-TR" sz="2800" baseline="-25000" dirty="0" err="1"/>
              <a:t>t</a:t>
            </a:r>
            <a:r>
              <a:rPr lang="tr-TR" dirty="0"/>
              <a:t>, </a:t>
            </a:r>
            <a:r>
              <a:rPr lang="tr-TR" dirty="0" err="1"/>
              <a:t>etc</a:t>
            </a:r>
            <a:r>
              <a:rPr lang="tr-TR" dirty="0"/>
              <a:t>.</a:t>
            </a:r>
          </a:p>
          <a:p>
            <a:pPr lvl="1"/>
            <a:r>
              <a:rPr lang="tr-TR" dirty="0" smtClean="0"/>
              <a:t>O</a:t>
            </a:r>
            <a:r>
              <a:rPr lang="en-US" baseline="-25000" dirty="0" smtClean="0"/>
              <a:t>t</a:t>
            </a:r>
            <a:r>
              <a:rPr lang="en-US" dirty="0" smtClean="0"/>
              <a:t> </a:t>
            </a:r>
            <a:r>
              <a:rPr lang="en-US" dirty="0"/>
              <a:t>= set of observable evidence variables at time t</a:t>
            </a:r>
          </a:p>
          <a:p>
            <a:pPr lvl="2"/>
            <a:r>
              <a:rPr lang="tr-TR" dirty="0" err="1"/>
              <a:t>e.g</a:t>
            </a:r>
            <a:r>
              <a:rPr lang="tr-TR" dirty="0"/>
              <a:t>., </a:t>
            </a:r>
            <a:r>
              <a:rPr lang="tr-TR" dirty="0" err="1"/>
              <a:t>MeasuredBloodSugar</a:t>
            </a:r>
            <a:r>
              <a:rPr lang="tr-TR" sz="2800" baseline="-25000" dirty="0" err="1"/>
              <a:t>t</a:t>
            </a:r>
            <a:r>
              <a:rPr lang="tr-TR" dirty="0"/>
              <a:t>, </a:t>
            </a:r>
            <a:r>
              <a:rPr lang="tr-TR" dirty="0" err="1"/>
              <a:t>PulseRate</a:t>
            </a:r>
            <a:r>
              <a:rPr lang="tr-TR" sz="2800" baseline="-25000" dirty="0" err="1"/>
              <a:t>t</a:t>
            </a:r>
            <a:r>
              <a:rPr lang="tr-TR" dirty="0"/>
              <a:t>, </a:t>
            </a:r>
            <a:r>
              <a:rPr lang="tr-TR" dirty="0" err="1"/>
              <a:t>FoodEaten</a:t>
            </a:r>
            <a:r>
              <a:rPr lang="tr-TR" sz="2800" baseline="-25000" dirty="0" err="1"/>
              <a:t>t</a:t>
            </a:r>
            <a:endParaRPr lang="tr-TR" sz="2800" baseline="-25000" dirty="0"/>
          </a:p>
          <a:p>
            <a:r>
              <a:rPr lang="en-US" dirty="0"/>
              <a:t>This assumes discrete </a:t>
            </a:r>
            <a:r>
              <a:rPr lang="en-US" dirty="0" smtClean="0"/>
              <a:t>time</a:t>
            </a:r>
            <a:r>
              <a:rPr lang="tr-TR" dirty="0" smtClean="0"/>
              <a:t>,</a:t>
            </a:r>
            <a:r>
              <a:rPr lang="en-US" dirty="0" smtClean="0"/>
              <a:t> </a:t>
            </a:r>
            <a:r>
              <a:rPr lang="en-US" dirty="0"/>
              <a:t>step size depends on problem</a:t>
            </a:r>
          </a:p>
          <a:p>
            <a:pPr lvl="1"/>
            <a:r>
              <a:rPr lang="tr-TR" dirty="0" err="1"/>
              <a:t>Notation</a:t>
            </a:r>
            <a:r>
              <a:rPr lang="tr-TR" dirty="0"/>
              <a:t>: </a:t>
            </a:r>
            <a:r>
              <a:rPr lang="tr-TR" dirty="0" err="1" smtClean="0"/>
              <a:t>Q</a:t>
            </a:r>
            <a:r>
              <a:rPr lang="tr-TR" sz="2400" baseline="-25000" dirty="0" err="1" smtClean="0"/>
              <a:t>a:b</a:t>
            </a:r>
            <a:r>
              <a:rPr lang="tr-TR" dirty="0" smtClean="0"/>
              <a:t> </a:t>
            </a:r>
            <a:r>
              <a:rPr lang="tr-TR" dirty="0"/>
              <a:t>= </a:t>
            </a:r>
            <a:r>
              <a:rPr lang="tr-TR" dirty="0" smtClean="0"/>
              <a:t>Q</a:t>
            </a:r>
            <a:r>
              <a:rPr lang="tr-TR" sz="2400" baseline="-25000" dirty="0" smtClean="0"/>
              <a:t>a</a:t>
            </a:r>
            <a:r>
              <a:rPr lang="tr-TR" dirty="0" smtClean="0"/>
              <a:t>;Q</a:t>
            </a:r>
            <a:r>
              <a:rPr lang="tr-TR" sz="2400" baseline="-25000" dirty="0" smtClean="0"/>
              <a:t>a+1</a:t>
            </a:r>
            <a:r>
              <a:rPr lang="tr-TR" dirty="0"/>
              <a:t>; </a:t>
            </a:r>
            <a:r>
              <a:rPr lang="tr-TR" dirty="0" smtClean="0"/>
              <a:t>…;Q</a:t>
            </a:r>
            <a:r>
              <a:rPr lang="tr-TR" sz="2400" baseline="-25000" dirty="0" smtClean="0"/>
              <a:t>b-1</a:t>
            </a:r>
            <a:r>
              <a:rPr lang="tr-TR" dirty="0" smtClean="0"/>
              <a:t>;Q</a:t>
            </a:r>
            <a:r>
              <a:rPr lang="tr-TR" sz="2400" baseline="-25000" dirty="0" smtClean="0"/>
              <a:t>b</a:t>
            </a:r>
            <a:endParaRPr lang="tr-TR" sz="2400" baseline="-25000" dirty="0"/>
          </a:p>
        </p:txBody>
      </p:sp>
    </p:spTree>
    <p:extLst>
      <p:ext uri="{BB962C8B-B14F-4D97-AF65-F5344CB8AC3E}">
        <p14:creationId xmlns:p14="http://schemas.microsoft.com/office/powerpoint/2010/main" val="25143695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Likelihood</a:t>
            </a:r>
            <a:r>
              <a:rPr lang="tr-TR" dirty="0"/>
              <a:t> </a:t>
            </a:r>
            <a:r>
              <a:rPr lang="tr-TR" dirty="0" err="1"/>
              <a:t>Computation</a:t>
            </a:r>
            <a:r>
              <a:rPr lang="tr-TR" dirty="0"/>
              <a:t>: </a:t>
            </a:r>
            <a:br>
              <a:rPr lang="tr-TR" dirty="0"/>
            </a:br>
            <a:r>
              <a:rPr lang="tr-TR" dirty="0" err="1"/>
              <a:t>The</a:t>
            </a:r>
            <a:r>
              <a:rPr lang="tr-TR" dirty="0"/>
              <a:t> </a:t>
            </a:r>
            <a:r>
              <a:rPr lang="tr-TR" dirty="0" err="1"/>
              <a:t>Forward</a:t>
            </a:r>
            <a:r>
              <a:rPr lang="tr-TR" dirty="0"/>
              <a:t> </a:t>
            </a:r>
            <a:r>
              <a:rPr lang="tr-TR" dirty="0" err="1"/>
              <a:t>Algorithm</a:t>
            </a:r>
            <a:endParaRPr lang="tr-TR" dirty="0"/>
          </a:p>
        </p:txBody>
      </p:sp>
      <p:sp>
        <p:nvSpPr>
          <p:cNvPr id="3" name="İçerik Yer Tutucusu 2"/>
          <p:cNvSpPr>
            <a:spLocks noGrp="1"/>
          </p:cNvSpPr>
          <p:nvPr>
            <p:ph idx="1"/>
          </p:nvPr>
        </p:nvSpPr>
        <p:spPr>
          <a:xfrm>
            <a:off x="457200" y="1600200"/>
            <a:ext cx="8229600" cy="4781128"/>
          </a:xfrm>
        </p:spPr>
        <p:txBody>
          <a:bodyPr>
            <a:normAutofit fontScale="70000" lnSpcReduction="20000"/>
          </a:bodyPr>
          <a:lstStyle/>
          <a:p>
            <a:pPr>
              <a:lnSpc>
                <a:spcPct val="120000"/>
              </a:lnSpc>
            </a:pPr>
            <a:r>
              <a:rPr lang="en-US" dirty="0"/>
              <a:t>For an HMM with N hidden states and an observation sequence of T </a:t>
            </a:r>
            <a:r>
              <a:rPr lang="en-US" dirty="0" smtClean="0"/>
              <a:t>observations</a:t>
            </a:r>
            <a:endParaRPr lang="tr-TR" dirty="0" smtClean="0"/>
          </a:p>
          <a:p>
            <a:pPr lvl="1">
              <a:lnSpc>
                <a:spcPct val="120000"/>
              </a:lnSpc>
            </a:pPr>
            <a:r>
              <a:rPr lang="en-US" dirty="0" smtClean="0"/>
              <a:t>there </a:t>
            </a:r>
            <a:r>
              <a:rPr lang="en-US" dirty="0"/>
              <a:t>are N</a:t>
            </a:r>
            <a:r>
              <a:rPr lang="en-US" baseline="30000" dirty="0"/>
              <a:t>T </a:t>
            </a:r>
            <a:r>
              <a:rPr lang="en-US" dirty="0"/>
              <a:t>possible hidden </a:t>
            </a:r>
            <a:r>
              <a:rPr lang="en-US" dirty="0" smtClean="0"/>
              <a:t>sequences</a:t>
            </a:r>
            <a:endParaRPr lang="tr-TR" dirty="0" smtClean="0"/>
          </a:p>
          <a:p>
            <a:pPr>
              <a:lnSpc>
                <a:spcPct val="120000"/>
              </a:lnSpc>
            </a:pPr>
            <a:r>
              <a:rPr lang="en-US" dirty="0" smtClean="0"/>
              <a:t>For </a:t>
            </a:r>
            <a:r>
              <a:rPr lang="en-US" dirty="0"/>
              <a:t>real tasks, where N and T </a:t>
            </a:r>
            <a:r>
              <a:rPr lang="en-US" dirty="0" smtClean="0"/>
              <a:t>are</a:t>
            </a:r>
            <a:r>
              <a:rPr lang="tr-TR" dirty="0" smtClean="0"/>
              <a:t> </a:t>
            </a:r>
            <a:r>
              <a:rPr lang="en-US" dirty="0" smtClean="0"/>
              <a:t>both large</a:t>
            </a:r>
            <a:endParaRPr lang="tr-TR" dirty="0" smtClean="0"/>
          </a:p>
          <a:p>
            <a:pPr lvl="1">
              <a:lnSpc>
                <a:spcPct val="120000"/>
              </a:lnSpc>
            </a:pPr>
            <a:r>
              <a:rPr lang="tr-TR" dirty="0" smtClean="0"/>
              <a:t>Hard </a:t>
            </a:r>
            <a:r>
              <a:rPr lang="tr-TR" dirty="0" err="1" smtClean="0"/>
              <a:t>to</a:t>
            </a:r>
            <a:r>
              <a:rPr lang="en-US" dirty="0" smtClean="0"/>
              <a:t> compute </a:t>
            </a:r>
            <a:r>
              <a:rPr lang="en-US" dirty="0"/>
              <a:t>the total </a:t>
            </a:r>
            <a:r>
              <a:rPr lang="en-US" dirty="0" smtClean="0"/>
              <a:t>observation</a:t>
            </a:r>
            <a:r>
              <a:rPr lang="tr-TR" dirty="0" smtClean="0"/>
              <a:t> </a:t>
            </a:r>
            <a:r>
              <a:rPr lang="tr-TR" dirty="0" err="1" smtClean="0"/>
              <a:t>probabilities</a:t>
            </a:r>
            <a:r>
              <a:rPr lang="tr-TR" dirty="0" smtClean="0"/>
              <a:t> </a:t>
            </a:r>
            <a:r>
              <a:rPr lang="en-US" dirty="0" smtClean="0"/>
              <a:t>by </a:t>
            </a:r>
            <a:r>
              <a:rPr lang="en-US" dirty="0"/>
              <a:t>computing </a:t>
            </a:r>
            <a:r>
              <a:rPr lang="tr-TR" dirty="0" err="1" smtClean="0"/>
              <a:t>joint</a:t>
            </a:r>
            <a:r>
              <a:rPr lang="tr-TR" dirty="0" smtClean="0"/>
              <a:t>  </a:t>
            </a:r>
            <a:r>
              <a:rPr lang="tr-TR" dirty="0" err="1" smtClean="0"/>
              <a:t>probabilities</a:t>
            </a:r>
            <a:r>
              <a:rPr lang="tr-TR" dirty="0" smtClean="0"/>
              <a:t> </a:t>
            </a:r>
            <a:r>
              <a:rPr lang="tr-TR" dirty="0" err="1" smtClean="0"/>
              <a:t>and</a:t>
            </a:r>
            <a:r>
              <a:rPr lang="tr-TR" dirty="0" smtClean="0"/>
              <a:t> </a:t>
            </a:r>
            <a:r>
              <a:rPr lang="tr-TR" dirty="0" err="1"/>
              <a:t>then</a:t>
            </a:r>
            <a:r>
              <a:rPr lang="tr-TR" dirty="0"/>
              <a:t> </a:t>
            </a:r>
            <a:r>
              <a:rPr lang="tr-TR" dirty="0" err="1"/>
              <a:t>summing</a:t>
            </a:r>
            <a:r>
              <a:rPr lang="tr-TR" dirty="0"/>
              <a:t> </a:t>
            </a:r>
            <a:r>
              <a:rPr lang="tr-TR" dirty="0" err="1" smtClean="0"/>
              <a:t>them</a:t>
            </a:r>
            <a:endParaRPr lang="tr-TR" dirty="0"/>
          </a:p>
          <a:p>
            <a:pPr>
              <a:lnSpc>
                <a:spcPct val="120000"/>
              </a:lnSpc>
            </a:pPr>
            <a:r>
              <a:rPr lang="tr-TR" dirty="0" err="1" smtClean="0"/>
              <a:t>The</a:t>
            </a:r>
            <a:r>
              <a:rPr lang="tr-TR" dirty="0" smtClean="0"/>
              <a:t> f</a:t>
            </a:r>
            <a:r>
              <a:rPr lang="en-US" dirty="0" err="1" smtClean="0"/>
              <a:t>orward</a:t>
            </a:r>
            <a:r>
              <a:rPr lang="en-US" dirty="0" smtClean="0"/>
              <a:t> algorithm </a:t>
            </a:r>
            <a:endParaRPr lang="tr-TR" dirty="0" smtClean="0"/>
          </a:p>
          <a:p>
            <a:pPr lvl="1">
              <a:lnSpc>
                <a:spcPct val="120000"/>
              </a:lnSpc>
            </a:pPr>
            <a:r>
              <a:rPr lang="tr-TR" dirty="0" smtClean="0"/>
              <a:t>is </a:t>
            </a:r>
            <a:r>
              <a:rPr lang="en-US" dirty="0"/>
              <a:t>O(N</a:t>
            </a:r>
            <a:r>
              <a:rPr lang="en-US" baseline="30000" dirty="0"/>
              <a:t>2</a:t>
            </a:r>
            <a:r>
              <a:rPr lang="en-US" dirty="0"/>
              <a:t>T) </a:t>
            </a:r>
            <a:endParaRPr lang="tr-TR" dirty="0" smtClean="0"/>
          </a:p>
          <a:p>
            <a:pPr lvl="1">
              <a:lnSpc>
                <a:spcPct val="120000"/>
              </a:lnSpc>
            </a:pPr>
            <a:r>
              <a:rPr lang="tr-TR" dirty="0" smtClean="0"/>
              <a:t>a </a:t>
            </a:r>
            <a:r>
              <a:rPr lang="en-US" dirty="0" smtClean="0"/>
              <a:t>dynamic </a:t>
            </a:r>
            <a:r>
              <a:rPr lang="en-US" dirty="0"/>
              <a:t>programming </a:t>
            </a:r>
            <a:r>
              <a:rPr lang="en-US" dirty="0" smtClean="0"/>
              <a:t>algorithm,</a:t>
            </a:r>
            <a:endParaRPr lang="tr-TR" dirty="0" smtClean="0"/>
          </a:p>
          <a:p>
            <a:pPr lvl="2">
              <a:lnSpc>
                <a:spcPct val="120000"/>
              </a:lnSpc>
            </a:pPr>
            <a:r>
              <a:rPr lang="en-US" dirty="0" smtClean="0"/>
              <a:t>an </a:t>
            </a:r>
            <a:r>
              <a:rPr lang="en-US" dirty="0"/>
              <a:t>algorithm that uses a table to </a:t>
            </a:r>
            <a:r>
              <a:rPr lang="en-US" dirty="0" smtClean="0"/>
              <a:t>store</a:t>
            </a:r>
            <a:r>
              <a:rPr lang="tr-TR" dirty="0" smtClean="0"/>
              <a:t> </a:t>
            </a:r>
            <a:r>
              <a:rPr lang="en-US" dirty="0" smtClean="0"/>
              <a:t>intermediate </a:t>
            </a:r>
            <a:r>
              <a:rPr lang="en-US" dirty="0"/>
              <a:t>values as it builds up the probability of the observation sequence. </a:t>
            </a:r>
            <a:endParaRPr lang="tr-TR" dirty="0" smtClean="0"/>
          </a:p>
          <a:p>
            <a:pPr lvl="1">
              <a:lnSpc>
                <a:spcPct val="120000"/>
              </a:lnSpc>
            </a:pPr>
            <a:r>
              <a:rPr lang="en-US" dirty="0" smtClean="0"/>
              <a:t>efficiently </a:t>
            </a:r>
            <a:r>
              <a:rPr lang="tr-TR" dirty="0" err="1" smtClean="0"/>
              <a:t>computes</a:t>
            </a:r>
            <a:r>
              <a:rPr lang="tr-TR" dirty="0" smtClean="0"/>
              <a:t> </a:t>
            </a:r>
            <a:r>
              <a:rPr lang="tr-TR" dirty="0" err="1" smtClean="0"/>
              <a:t>the</a:t>
            </a:r>
            <a:r>
              <a:rPr lang="tr-TR" dirty="0" smtClean="0"/>
              <a:t> </a:t>
            </a:r>
            <a:r>
              <a:rPr lang="tr-TR" dirty="0" err="1" smtClean="0"/>
              <a:t>observation</a:t>
            </a:r>
            <a:r>
              <a:rPr lang="tr-TR" dirty="0" smtClean="0"/>
              <a:t> </a:t>
            </a:r>
            <a:r>
              <a:rPr lang="tr-TR" dirty="0" err="1" smtClean="0"/>
              <a:t>likelihood</a:t>
            </a:r>
            <a:r>
              <a:rPr lang="tr-TR" dirty="0" smtClean="0"/>
              <a:t> </a:t>
            </a:r>
            <a:r>
              <a:rPr lang="en-US" dirty="0" smtClean="0"/>
              <a:t>by </a:t>
            </a:r>
            <a:r>
              <a:rPr lang="en-US" dirty="0"/>
              <a:t>implicitly folding each of </a:t>
            </a:r>
            <a:r>
              <a:rPr lang="en-US" dirty="0" smtClean="0"/>
              <a:t>the</a:t>
            </a:r>
            <a:r>
              <a:rPr lang="tr-TR" dirty="0" smtClean="0"/>
              <a:t> </a:t>
            </a:r>
            <a:r>
              <a:rPr lang="tr-TR" dirty="0" err="1" smtClean="0"/>
              <a:t>possible</a:t>
            </a:r>
            <a:r>
              <a:rPr lang="tr-TR" dirty="0" smtClean="0"/>
              <a:t> </a:t>
            </a:r>
            <a:r>
              <a:rPr lang="tr-TR" dirty="0" err="1" smtClean="0"/>
              <a:t>hidden</a:t>
            </a:r>
            <a:r>
              <a:rPr lang="tr-TR" dirty="0" smtClean="0"/>
              <a:t> </a:t>
            </a:r>
            <a:r>
              <a:rPr lang="tr-TR" dirty="0" err="1" smtClean="0"/>
              <a:t>state</a:t>
            </a:r>
            <a:r>
              <a:rPr lang="en-US" dirty="0" smtClean="0"/>
              <a:t> </a:t>
            </a:r>
            <a:r>
              <a:rPr lang="en-US" dirty="0"/>
              <a:t>paths into </a:t>
            </a:r>
            <a:r>
              <a:rPr lang="en-US" dirty="0" smtClean="0"/>
              <a:t>a</a:t>
            </a:r>
            <a:r>
              <a:rPr lang="tr-TR" dirty="0" smtClean="0"/>
              <a:t> </a:t>
            </a:r>
            <a:r>
              <a:rPr lang="tr-TR" dirty="0" err="1" smtClean="0"/>
              <a:t>single</a:t>
            </a:r>
            <a:r>
              <a:rPr lang="tr-TR" dirty="0" smtClean="0"/>
              <a:t> </a:t>
            </a:r>
            <a:r>
              <a:rPr lang="tr-TR" dirty="0" err="1"/>
              <a:t>forward</a:t>
            </a:r>
            <a:r>
              <a:rPr lang="tr-TR" dirty="0"/>
              <a:t> </a:t>
            </a:r>
            <a:r>
              <a:rPr lang="tr-TR" dirty="0" err="1" smtClean="0"/>
              <a:t>trellis</a:t>
            </a:r>
            <a:endParaRPr lang="tr-TR" dirty="0"/>
          </a:p>
        </p:txBody>
      </p:sp>
    </p:spTree>
    <p:extLst>
      <p:ext uri="{BB962C8B-B14F-4D97-AF65-F5344CB8AC3E}">
        <p14:creationId xmlns:p14="http://schemas.microsoft.com/office/powerpoint/2010/main" val="41377722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The</a:t>
            </a:r>
            <a:r>
              <a:rPr lang="tr-TR" dirty="0" smtClean="0"/>
              <a:t> </a:t>
            </a:r>
            <a:r>
              <a:rPr lang="tr-TR" dirty="0" err="1" smtClean="0"/>
              <a:t>Forward</a:t>
            </a:r>
            <a:r>
              <a:rPr lang="tr-TR" dirty="0" smtClean="0"/>
              <a:t> </a:t>
            </a:r>
            <a:r>
              <a:rPr lang="tr-TR" dirty="0" err="1" smtClean="0"/>
              <a:t>Algorithm</a:t>
            </a:r>
            <a:r>
              <a:rPr lang="tr-TR" dirty="0" smtClean="0"/>
              <a:t>: </a:t>
            </a:r>
            <a:r>
              <a:rPr lang="tr-TR" dirty="0" err="1" smtClean="0"/>
              <a:t>Trellis</a:t>
            </a:r>
            <a:endParaRPr lang="tr-TR" dirty="0"/>
          </a:p>
        </p:txBody>
      </p:sp>
      <p:sp>
        <p:nvSpPr>
          <p:cNvPr id="3" name="İçerik Yer Tutucusu 2"/>
          <p:cNvSpPr>
            <a:spLocks noGrp="1"/>
          </p:cNvSpPr>
          <p:nvPr>
            <p:ph idx="1"/>
          </p:nvPr>
        </p:nvSpPr>
        <p:spPr>
          <a:xfrm>
            <a:off x="457200" y="1600201"/>
            <a:ext cx="8229600" cy="1108720"/>
          </a:xfrm>
        </p:spPr>
        <p:txBody>
          <a:bodyPr>
            <a:noAutofit/>
          </a:bodyPr>
          <a:lstStyle/>
          <a:p>
            <a:r>
              <a:rPr lang="en-US" sz="2000" dirty="0"/>
              <a:t>The forward trellis for computing the total observation likelihood for the ice-cream events 3 1</a:t>
            </a:r>
            <a:r>
              <a:rPr lang="tr-TR" sz="2000" dirty="0"/>
              <a:t> </a:t>
            </a:r>
            <a:r>
              <a:rPr lang="en-US" sz="2000" dirty="0"/>
              <a:t>3. </a:t>
            </a:r>
            <a:endParaRPr lang="tr-TR" sz="2000" dirty="0"/>
          </a:p>
          <a:p>
            <a:r>
              <a:rPr lang="en-US" sz="2000" dirty="0"/>
              <a:t>Hidden states are in circles, observations in squares. </a:t>
            </a:r>
            <a:endParaRPr lang="tr-TR" sz="2000" dirty="0" smtClean="0"/>
          </a:p>
          <a:p>
            <a:r>
              <a:rPr lang="en-US" sz="2000" dirty="0" smtClean="0"/>
              <a:t>White </a:t>
            </a:r>
            <a:r>
              <a:rPr lang="en-US" sz="2000" dirty="0"/>
              <a:t>(unfilled) circles indicate illegal transitions.</a:t>
            </a:r>
            <a:endParaRPr lang="tr-TR" sz="2000" dirty="0"/>
          </a:p>
          <a:p>
            <a:endParaRPr lang="tr-TR" sz="2000" dirty="0"/>
          </a:p>
        </p:txBody>
      </p:sp>
      <p:pic>
        <p:nvPicPr>
          <p:cNvPr id="10242"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779912" y="3212976"/>
            <a:ext cx="5040560" cy="3370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376" y="4005064"/>
            <a:ext cx="3747830"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35528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The</a:t>
            </a:r>
            <a:r>
              <a:rPr lang="tr-TR" dirty="0" smtClean="0"/>
              <a:t> </a:t>
            </a:r>
            <a:r>
              <a:rPr lang="tr-TR" dirty="0" err="1" smtClean="0"/>
              <a:t>Forward</a:t>
            </a:r>
            <a:r>
              <a:rPr lang="tr-TR" dirty="0" smtClean="0"/>
              <a:t> </a:t>
            </a:r>
            <a:r>
              <a:rPr lang="tr-TR" dirty="0" err="1" smtClean="0"/>
              <a:t>Algorithm</a:t>
            </a:r>
            <a:r>
              <a:rPr lang="tr-TR" dirty="0" smtClean="0"/>
              <a:t>: </a:t>
            </a:r>
            <a:r>
              <a:rPr lang="tr-TR" dirty="0" err="1" smtClean="0"/>
              <a:t>Trellis</a:t>
            </a:r>
            <a:endParaRPr lang="tr-TR" dirty="0"/>
          </a:p>
        </p:txBody>
      </p:sp>
      <p:sp>
        <p:nvSpPr>
          <p:cNvPr id="3" name="İçerik Yer Tutucusu 2"/>
          <p:cNvSpPr>
            <a:spLocks noGrp="1"/>
          </p:cNvSpPr>
          <p:nvPr>
            <p:ph idx="1"/>
          </p:nvPr>
        </p:nvSpPr>
        <p:spPr/>
        <p:txBody>
          <a:bodyPr/>
          <a:lstStyle/>
          <a:p>
            <a:endParaRPr lang="tr-TR" dirty="0"/>
          </a:p>
        </p:txBody>
      </p:sp>
      <p:pic>
        <p:nvPicPr>
          <p:cNvPr id="10242"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39044" y="1700808"/>
            <a:ext cx="7000430"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7722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a:t>The</a:t>
            </a:r>
            <a:r>
              <a:rPr lang="tr-TR" dirty="0"/>
              <a:t> </a:t>
            </a:r>
            <a:r>
              <a:rPr lang="tr-TR" dirty="0" err="1"/>
              <a:t>Forward</a:t>
            </a:r>
            <a:r>
              <a:rPr lang="tr-TR" dirty="0"/>
              <a:t> </a:t>
            </a:r>
            <a:r>
              <a:rPr lang="tr-TR" dirty="0" err="1"/>
              <a:t>Algorithm</a:t>
            </a:r>
            <a:r>
              <a:rPr lang="tr-TR" dirty="0"/>
              <a:t>: </a:t>
            </a:r>
            <a:r>
              <a:rPr lang="tr-TR" dirty="0" err="1"/>
              <a:t>Trellis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fontScale="92500" lnSpcReduction="20000"/>
              </a:bodyPr>
              <a:lstStyle/>
              <a:p>
                <a:pPr algn="just">
                  <a:lnSpc>
                    <a:spcPct val="110000"/>
                  </a:lnSpc>
                  <a:spcAft>
                    <a:spcPts val="600"/>
                  </a:spcAft>
                </a:pPr>
                <a:r>
                  <a:rPr lang="en-US" dirty="0" smtClean="0"/>
                  <a:t>Each cell of the forward algorithm trellis </a:t>
                </a:r>
                <a:endParaRPr lang="tr-TR" dirty="0" smtClean="0"/>
              </a:p>
              <a:p>
                <a:pPr lvl="1" algn="just">
                  <a:lnSpc>
                    <a:spcPct val="110000"/>
                  </a:lnSpc>
                  <a:spcAft>
                    <a:spcPts val="600"/>
                  </a:spcAft>
                </a:pP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𝑡</m:t>
                        </m:r>
                      </m:sub>
                    </m:sSub>
                    <m:r>
                      <a:rPr lang="tr-TR" i="1" dirty="0">
                        <a:latin typeface="Cambria Math"/>
                        <a:ea typeface="Cambria Math"/>
                      </a:rPr>
                      <m:t>(</m:t>
                    </m:r>
                    <m:r>
                      <a:rPr lang="tr-TR" b="0" i="1" dirty="0" smtClean="0">
                        <a:latin typeface="Cambria Math"/>
                        <a:ea typeface="Cambria Math"/>
                      </a:rPr>
                      <m:t>𝑗</m:t>
                    </m:r>
                    <m:r>
                      <a:rPr lang="tr-TR" i="1" dirty="0">
                        <a:latin typeface="Cambria Math"/>
                        <a:ea typeface="Cambria Math"/>
                      </a:rPr>
                      <m:t>)</m:t>
                    </m:r>
                  </m:oMath>
                </a14:m>
                <a:r>
                  <a:rPr lang="tr-TR" dirty="0" smtClean="0"/>
                  <a:t>: </a:t>
                </a:r>
                <a:r>
                  <a:rPr lang="en-US" dirty="0" smtClean="0"/>
                  <a:t>probability </a:t>
                </a:r>
                <a:r>
                  <a:rPr lang="en-US" dirty="0"/>
                  <a:t>of </a:t>
                </a:r>
                <a:r>
                  <a:rPr lang="en-US" dirty="0" smtClean="0"/>
                  <a:t>being</a:t>
                </a:r>
                <a:r>
                  <a:rPr lang="tr-TR" dirty="0" smtClean="0"/>
                  <a:t> </a:t>
                </a:r>
                <a:r>
                  <a:rPr lang="en-US" dirty="0" smtClean="0"/>
                  <a:t>in </a:t>
                </a:r>
                <a:r>
                  <a:rPr lang="en-US" dirty="0"/>
                  <a:t>state j after seeing the first t observations, given the automaton </a:t>
                </a:r>
                <a:r>
                  <a:rPr lang="el-GR" dirty="0" smtClean="0"/>
                  <a:t>λ</a:t>
                </a:r>
                <a:endParaRPr lang="tr-TR" dirty="0" smtClean="0"/>
              </a:p>
              <a:p>
                <a:pPr lvl="1" algn="just">
                  <a:lnSpc>
                    <a:spcPct val="110000"/>
                  </a:lnSpc>
                  <a:spcAft>
                    <a:spcPts val="600"/>
                  </a:spcAft>
                </a:pPr>
                <a:r>
                  <a:rPr lang="en-US" dirty="0" smtClean="0"/>
                  <a:t>The value</a:t>
                </a:r>
                <a:r>
                  <a:rPr lang="tr-TR" dirty="0" smtClean="0"/>
                  <a:t> </a:t>
                </a:r>
                <a:r>
                  <a:rPr lang="en-US" dirty="0" smtClean="0"/>
                  <a:t>of </a:t>
                </a:r>
                <a:r>
                  <a:rPr lang="en-US" dirty="0"/>
                  <a:t>each cell </a:t>
                </a:r>
                <a:r>
                  <a:rPr lang="en-US" dirty="0" smtClean="0"/>
                  <a:t>at</a:t>
                </a:r>
                <a:r>
                  <a:rPr lang="tr-TR" dirty="0">
                    <a:ea typeface="Cambria Math"/>
                  </a:rPr>
                  <a:t> </a:t>
                </a: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𝑡</m:t>
                        </m:r>
                      </m:sub>
                    </m:sSub>
                    <m:r>
                      <a:rPr lang="tr-TR" i="1" dirty="0">
                        <a:latin typeface="Cambria Math"/>
                        <a:ea typeface="Cambria Math"/>
                      </a:rPr>
                      <m:t>(</m:t>
                    </m:r>
                    <m:r>
                      <a:rPr lang="tr-TR" i="1" dirty="0">
                        <a:latin typeface="Cambria Math"/>
                        <a:ea typeface="Cambria Math"/>
                      </a:rPr>
                      <m:t>𝑗</m:t>
                    </m:r>
                    <m:r>
                      <a:rPr lang="tr-TR" i="1" dirty="0">
                        <a:latin typeface="Cambria Math"/>
                        <a:ea typeface="Cambria Math"/>
                      </a:rPr>
                      <m:t>)</m:t>
                    </m:r>
                  </m:oMath>
                </a14:m>
                <a:r>
                  <a:rPr lang="tr-TR" dirty="0"/>
                  <a:t> </a:t>
                </a:r>
                <a:r>
                  <a:rPr lang="en-US" dirty="0" smtClean="0"/>
                  <a:t>is </a:t>
                </a:r>
                <a:r>
                  <a:rPr lang="en-US" dirty="0"/>
                  <a:t>computed by summing over the probabilities of every path </a:t>
                </a:r>
                <a:r>
                  <a:rPr lang="en-US" dirty="0" smtClean="0"/>
                  <a:t>that</a:t>
                </a:r>
                <a:r>
                  <a:rPr lang="tr-TR" dirty="0" smtClean="0"/>
                  <a:t> </a:t>
                </a:r>
                <a:r>
                  <a:rPr lang="en-US" dirty="0" smtClean="0"/>
                  <a:t>could </a:t>
                </a:r>
                <a:r>
                  <a:rPr lang="en-US" dirty="0"/>
                  <a:t>lead </a:t>
                </a:r>
                <a:r>
                  <a:rPr lang="en-US" dirty="0" smtClean="0"/>
                  <a:t>to </a:t>
                </a:r>
                <a:r>
                  <a:rPr lang="en-US" dirty="0"/>
                  <a:t>this cell. </a:t>
                </a:r>
                <a:endParaRPr lang="tr-TR" dirty="0" smtClean="0"/>
              </a:p>
              <a:p>
                <a:pPr lvl="1" algn="just">
                  <a:lnSpc>
                    <a:spcPct val="110000"/>
                  </a:lnSpc>
                  <a:spcAft>
                    <a:spcPts val="600"/>
                  </a:spcAft>
                </a:pPr>
                <a:r>
                  <a:rPr lang="en-US" dirty="0" smtClean="0"/>
                  <a:t>Formally</a:t>
                </a:r>
                <a:r>
                  <a:rPr lang="en-US" dirty="0"/>
                  <a:t>, each cell expresses the following probability</a:t>
                </a:r>
                <a:r>
                  <a:rPr lang="en-US" dirty="0" smtClean="0"/>
                  <a:t>:</a:t>
                </a:r>
                <a:endParaRPr lang="tr-TR" dirty="0" smtClean="0"/>
              </a:p>
              <a:p>
                <a:pPr marL="457200" lvl="1" indent="0" algn="just">
                  <a:lnSpc>
                    <a:spcPct val="110000"/>
                  </a:lnSpc>
                  <a:spcAft>
                    <a:spcPts val="600"/>
                  </a:spcAft>
                  <a:buNone/>
                </a:pP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𝑡</m:t>
                        </m:r>
                      </m:sub>
                    </m:sSub>
                    <m:r>
                      <a:rPr lang="tr-TR" i="1" dirty="0">
                        <a:latin typeface="Cambria Math"/>
                        <a:ea typeface="Cambria Math"/>
                      </a:rPr>
                      <m:t>(</m:t>
                    </m:r>
                    <m:r>
                      <a:rPr lang="tr-TR" i="1" dirty="0">
                        <a:latin typeface="Cambria Math"/>
                        <a:ea typeface="Cambria Math"/>
                      </a:rPr>
                      <m:t>𝑗</m:t>
                    </m:r>
                    <m:r>
                      <a:rPr lang="tr-TR" i="1" dirty="0">
                        <a:latin typeface="Cambria Math"/>
                        <a:ea typeface="Cambria Math"/>
                      </a:rPr>
                      <m:t>)</m:t>
                    </m:r>
                  </m:oMath>
                </a14:m>
                <a:r>
                  <a:rPr lang="tr-TR" dirty="0" smtClean="0"/>
                  <a:t> = P(o</a:t>
                </a:r>
                <a:r>
                  <a:rPr lang="tr-TR" baseline="-25000" dirty="0" smtClean="0"/>
                  <a:t>1 </a:t>
                </a:r>
                <a:r>
                  <a:rPr lang="tr-TR" dirty="0"/>
                  <a:t>, o</a:t>
                </a:r>
                <a:r>
                  <a:rPr lang="tr-TR" baseline="-25000" dirty="0"/>
                  <a:t>2 </a:t>
                </a:r>
                <a:r>
                  <a:rPr lang="tr-TR" dirty="0"/>
                  <a:t>,…, </a:t>
                </a:r>
                <a:r>
                  <a:rPr lang="tr-TR" dirty="0" smtClean="0"/>
                  <a:t>o</a:t>
                </a:r>
                <a:r>
                  <a:rPr lang="tr-TR" baseline="-25000" dirty="0" smtClean="0"/>
                  <a:t>t </a:t>
                </a:r>
                <a:r>
                  <a:rPr lang="tr-TR" dirty="0" smtClean="0"/>
                  <a:t>,</a:t>
                </a:r>
                <a:r>
                  <a:rPr lang="tr-TR" dirty="0" err="1" smtClean="0"/>
                  <a:t>q</a:t>
                </a:r>
                <a:r>
                  <a:rPr lang="tr-TR" baseline="-25000" dirty="0" err="1" smtClean="0"/>
                  <a:t>t</a:t>
                </a:r>
                <a:r>
                  <a:rPr lang="tr-TR" baseline="-25000" dirty="0" smtClean="0"/>
                  <a:t> </a:t>
                </a:r>
                <a:r>
                  <a:rPr lang="tr-TR" dirty="0" smtClean="0"/>
                  <a:t>=j|</a:t>
                </a:r>
                <a:r>
                  <a:rPr lang="el-GR" dirty="0" smtClean="0"/>
                  <a:t>λ</a:t>
                </a:r>
                <a:r>
                  <a:rPr lang="tr-TR" dirty="0" smtClean="0"/>
                  <a:t>) </a:t>
                </a:r>
              </a:p>
              <a:p>
                <a:pPr marL="457200" lvl="1" indent="0" algn="just">
                  <a:lnSpc>
                    <a:spcPct val="110000"/>
                  </a:lnSpc>
                  <a:spcAft>
                    <a:spcPts val="600"/>
                  </a:spcAft>
                  <a:buNone/>
                </a:pPr>
                <a:r>
                  <a:rPr lang="tr-TR" dirty="0" smtClean="0"/>
                  <a:t>					=</a:t>
                </a:r>
                <a14:m>
                  <m:oMath xmlns:m="http://schemas.openxmlformats.org/officeDocument/2006/math">
                    <m:r>
                      <a:rPr lang="tr-TR" b="0" i="0" smtClean="0">
                        <a:latin typeface="Cambria Math"/>
                      </a:rPr>
                      <m:t> </m:t>
                    </m:r>
                    <m:nary>
                      <m:naryPr>
                        <m:chr m:val="∑"/>
                        <m:ctrlPr>
                          <a:rPr lang="tr-TR" i="1">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𝑁</m:t>
                        </m:r>
                      </m:sup>
                      <m:e>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𝑡</m:t>
                            </m:r>
                            <m:r>
                              <a:rPr lang="tr-TR" b="0" i="1" dirty="0" smtClean="0">
                                <a:latin typeface="Cambria Math"/>
                                <a:ea typeface="Cambria Math"/>
                              </a:rPr>
                              <m:t>−1</m:t>
                            </m:r>
                          </m:sub>
                        </m:sSub>
                        <m:r>
                          <a:rPr lang="tr-TR" i="1" dirty="0">
                            <a:latin typeface="Cambria Math"/>
                            <a:ea typeface="Cambria Math"/>
                          </a:rPr>
                          <m:t>(</m:t>
                        </m:r>
                        <m:r>
                          <a:rPr lang="tr-TR" b="0" i="1" dirty="0" smtClean="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sSub>
                          <m:sSubPr>
                            <m:ctrlPr>
                              <a:rPr lang="tr-TR" i="1" dirty="0">
                                <a:latin typeface="Cambria Math" panose="02040503050406030204" pitchFamily="18" charset="0"/>
                                <a:ea typeface="Cambria Math"/>
                              </a:rPr>
                            </m:ctrlPr>
                          </m:sSubPr>
                          <m:e>
                            <m:r>
                              <a:rPr lang="tr-TR" b="0" i="1" dirty="0" smtClean="0">
                                <a:latin typeface="Cambria Math"/>
                                <a:ea typeface="Cambria Math"/>
                              </a:rPr>
                              <m:t>𝑏</m:t>
                            </m:r>
                          </m:e>
                          <m:sub>
                            <m:r>
                              <a:rPr lang="tr-TR" b="0" i="1" dirty="0" smtClean="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b="0" i="1" dirty="0" smtClean="0">
                                <a:latin typeface="Cambria Math"/>
                                <a:ea typeface="Cambria Math"/>
                              </a:rPr>
                              <m:t>𝑜</m:t>
                            </m:r>
                          </m:e>
                          <m:sub>
                            <m:r>
                              <a:rPr lang="tr-TR" b="0" i="1" dirty="0" smtClean="0">
                                <a:latin typeface="Cambria Math"/>
                                <a:ea typeface="Cambria Math"/>
                              </a:rPr>
                              <m:t>𝑡</m:t>
                            </m:r>
                          </m:sub>
                        </m:sSub>
                        <m:r>
                          <a:rPr lang="tr-TR" i="1" dirty="0">
                            <a:latin typeface="Cambria Math"/>
                            <a:ea typeface="Cambria Math"/>
                          </a:rPr>
                          <m:t>)</m:t>
                        </m:r>
                      </m:e>
                    </m:nary>
                  </m:oMath>
                </a14:m>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l="-1481" t="-2695" r="-1333"/>
                </a:stretch>
              </a:blipFill>
            </p:spPr>
            <p:txBody>
              <a:bodyPr/>
              <a:lstStyle/>
              <a:p>
                <a:r>
                  <a:rPr lang="en-US">
                    <a:noFill/>
                  </a:rPr>
                  <a:t> </a:t>
                </a:r>
              </a:p>
            </p:txBody>
          </p:sp>
        </mc:Fallback>
      </mc:AlternateContent>
    </p:spTree>
    <p:extLst>
      <p:ext uri="{BB962C8B-B14F-4D97-AF65-F5344CB8AC3E}">
        <p14:creationId xmlns:p14="http://schemas.microsoft.com/office/powerpoint/2010/main" val="41377722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Başlık 1"/>
              <p:cNvSpPr>
                <a:spLocks noGrp="1"/>
              </p:cNvSpPr>
              <p:nvPr>
                <p:ph type="title"/>
              </p:nvPr>
            </p:nvSpPr>
            <p:spPr/>
            <p:txBody>
              <a:bodyPr>
                <a:normAutofit fontScale="90000"/>
              </a:bodyPr>
              <a:lstStyle/>
              <a:p>
                <a:r>
                  <a:rPr lang="en-US" dirty="0" smtClean="0"/>
                  <a:t>Computation of a Single Element </a:t>
                </a: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𝑡</m:t>
                        </m:r>
                      </m:sub>
                    </m:sSub>
                    <m:r>
                      <a:rPr lang="tr-TR" i="1" dirty="0">
                        <a:latin typeface="Cambria Math"/>
                        <a:ea typeface="Cambria Math"/>
                      </a:rPr>
                      <m:t>(</m:t>
                    </m:r>
                    <m:r>
                      <a:rPr lang="tr-TR" i="1" dirty="0">
                        <a:latin typeface="Cambria Math"/>
                        <a:ea typeface="Cambria Math"/>
                      </a:rPr>
                      <m:t>𝑗</m:t>
                    </m:r>
                    <m:r>
                      <a:rPr lang="tr-TR" i="1" dirty="0">
                        <a:latin typeface="Cambria Math"/>
                        <a:ea typeface="Cambria Math"/>
                      </a:rPr>
                      <m:t>)</m:t>
                    </m:r>
                  </m:oMath>
                </a14:m>
                <a:r>
                  <a:rPr lang="en-US" dirty="0" smtClean="0"/>
                  <a:t> in the Trellis</a:t>
                </a:r>
                <a:endParaRPr lang="tr-TR" dirty="0"/>
              </a:p>
            </p:txBody>
          </p:sp>
        </mc:Choice>
        <mc:Fallback xmlns="">
          <p:sp>
            <p:nvSpPr>
              <p:cNvPr id="2" name="Başlık 1"/>
              <p:cNvSpPr>
                <a:spLocks noGrp="1" noRot="1" noChangeAspect="1" noMove="1" noResize="1" noEditPoints="1" noAdjustHandles="1" noChangeArrowheads="1" noChangeShapeType="1" noTextEdit="1"/>
              </p:cNvSpPr>
              <p:nvPr>
                <p:ph type="title"/>
              </p:nvPr>
            </p:nvSpPr>
            <p:spPr>
              <a:blipFill rotWithShape="1">
                <a:blip r:embed="rId2"/>
                <a:stretch>
                  <a:fillRect l="-2222" t="-17021" b="-29787"/>
                </a:stretch>
              </a:blipFill>
            </p:spPr>
            <p:txBody>
              <a:bodyPr/>
              <a:lstStyle/>
              <a:p>
                <a:r>
                  <a:rPr lang="tr-TR">
                    <a:noFill/>
                  </a:rPr>
                  <a:t> </a:t>
                </a:r>
              </a:p>
            </p:txBody>
          </p:sp>
        </mc:Fallback>
      </mc:AlternateContent>
      <p:sp>
        <p:nvSpPr>
          <p:cNvPr id="3" name="İçerik Yer Tutucusu 2"/>
          <p:cNvSpPr>
            <a:spLocks noGrp="1"/>
          </p:cNvSpPr>
          <p:nvPr>
            <p:ph idx="1"/>
          </p:nvPr>
        </p:nvSpPr>
        <p:spPr/>
        <p:txBody>
          <a:bodyPr/>
          <a:lstStyle/>
          <a:p>
            <a:endParaRPr lang="tr-TR" dirty="0"/>
          </a:p>
        </p:txBody>
      </p:sp>
      <p:pic>
        <p:nvPicPr>
          <p:cNvPr id="11267"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9512" y="1496816"/>
            <a:ext cx="8795095"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2420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Recursive</a:t>
            </a:r>
            <a:r>
              <a:rPr lang="tr-TR" dirty="0" smtClean="0"/>
              <a:t> </a:t>
            </a:r>
            <a:r>
              <a:rPr lang="tr-TR" dirty="0" err="1" smtClean="0"/>
              <a:t>Forward</a:t>
            </a:r>
            <a:r>
              <a:rPr lang="tr-TR" dirty="0" smtClean="0"/>
              <a:t> </a:t>
            </a:r>
            <a:r>
              <a:rPr lang="tr-TR" dirty="0" err="1" smtClean="0"/>
              <a:t>Algorithm</a:t>
            </a:r>
            <a:r>
              <a:rPr lang="tr-TR" dirty="0" smtClean="0"/>
              <a:t> Formula: </a:t>
            </a:r>
            <a:r>
              <a:rPr lang="tr-TR" dirty="0" err="1" smtClean="0"/>
              <a:t>Probabilities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pPr>
                  <a:spcAft>
                    <a:spcPts val="600"/>
                  </a:spcAft>
                </a:pPr>
                <a14:m>
                  <m:oMath xmlns:m="http://schemas.openxmlformats.org/officeDocument/2006/math">
                    <m:nary>
                      <m:naryPr>
                        <m:chr m:val="∑"/>
                        <m:ctrlPr>
                          <a:rPr lang="tr-TR" i="1" smtClean="0">
                            <a:latin typeface="Cambria Math" panose="02040503050406030204" pitchFamily="18" charset="0"/>
                          </a:rPr>
                        </m:ctrlPr>
                      </m:naryPr>
                      <m:sub>
                        <m:r>
                          <m:rPr>
                            <m:brk m:alnAt="23"/>
                          </m:rPr>
                          <a:rPr lang="tr-TR" i="1">
                            <a:latin typeface="Cambria Math"/>
                          </a:rPr>
                          <m:t>𝑖</m:t>
                        </m:r>
                        <m:r>
                          <a:rPr lang="tr-TR" i="1">
                            <a:latin typeface="Cambria Math"/>
                          </a:rPr>
                          <m:t>=</m:t>
                        </m:r>
                        <m:r>
                          <a:rPr lang="tr-TR" i="1">
                            <a:latin typeface="Cambria Math"/>
                          </a:rPr>
                          <m:t>1</m:t>
                        </m:r>
                      </m:sub>
                      <m:sup>
                        <m:r>
                          <a:rPr lang="tr-TR" i="1">
                            <a:latin typeface="Cambria Math"/>
                          </a:rPr>
                          <m:t>𝑁</m:t>
                        </m:r>
                      </m:sup>
                      <m:e>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𝑡</m:t>
                            </m:r>
                            <m:r>
                              <a:rPr lang="tr-TR" i="1" dirty="0">
                                <a:latin typeface="Cambria Math"/>
                                <a:ea typeface="Cambria Math"/>
                              </a:rPr>
                              <m:t>−</m:t>
                            </m:r>
                            <m:r>
                              <a:rPr lang="tr-TR" i="1" dirty="0">
                                <a:latin typeface="Cambria Math"/>
                                <a:ea typeface="Cambria Math"/>
                              </a:rPr>
                              <m:t>1</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r>
                          <a:rPr lang="tr-TR" i="1" dirty="0">
                            <a:latin typeface="Cambria Math"/>
                            <a:ea typeface="Cambria Math"/>
                          </a:rPr>
                          <m:t>)</m:t>
                        </m:r>
                      </m:e>
                    </m:nary>
                  </m:oMath>
                </a14:m>
                <a:endParaRPr lang="tr-TR" dirty="0" smtClean="0"/>
              </a:p>
              <a:p>
                <a:pPr lvl="1">
                  <a:spcAft>
                    <a:spcPts val="600"/>
                  </a:spcAft>
                </a:pP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𝑡</m:t>
                        </m:r>
                        <m:r>
                          <a:rPr lang="tr-TR" i="1" dirty="0">
                            <a:latin typeface="Cambria Math"/>
                            <a:ea typeface="Cambria Math"/>
                          </a:rPr>
                          <m:t>−</m:t>
                        </m:r>
                        <m:r>
                          <a:rPr lang="tr-TR" i="1" dirty="0">
                            <a:latin typeface="Cambria Math"/>
                            <a:ea typeface="Cambria Math"/>
                          </a:rPr>
                          <m:t>1</m:t>
                        </m:r>
                      </m:sub>
                    </m:sSub>
                    <m:d>
                      <m:dPr>
                        <m:ctrlPr>
                          <a:rPr lang="tr-TR" i="1" dirty="0">
                            <a:latin typeface="Cambria Math" panose="02040503050406030204" pitchFamily="18" charset="0"/>
                            <a:ea typeface="Cambria Math"/>
                          </a:rPr>
                        </m:ctrlPr>
                      </m:dPr>
                      <m:e>
                        <m:r>
                          <a:rPr lang="tr-TR" i="1" dirty="0">
                            <a:latin typeface="Cambria Math"/>
                            <a:ea typeface="Cambria Math"/>
                          </a:rPr>
                          <m:t>𝑖</m:t>
                        </m:r>
                      </m:e>
                    </m:d>
                    <m:r>
                      <a:rPr lang="tr-TR" b="0" i="1" dirty="0" smtClean="0">
                        <a:latin typeface="Cambria Math"/>
                        <a:ea typeface="Cambria Math"/>
                      </a:rPr>
                      <m:t> </m:t>
                    </m:r>
                  </m:oMath>
                </a14:m>
                <a:r>
                  <a:rPr lang="tr-TR" dirty="0" smtClean="0"/>
                  <a:t>: </a:t>
                </a:r>
                <a:r>
                  <a:rPr lang="en-US" dirty="0"/>
                  <a:t>the </a:t>
                </a:r>
                <a:r>
                  <a:rPr lang="en-US" b="1" dirty="0" smtClean="0"/>
                  <a:t>forward </a:t>
                </a:r>
                <a:r>
                  <a:rPr lang="en-US" b="1" dirty="0"/>
                  <a:t>path probability </a:t>
                </a:r>
                <a:r>
                  <a:rPr lang="en-US" dirty="0"/>
                  <a:t>from the previous time </a:t>
                </a:r>
                <a:r>
                  <a:rPr lang="en-US" dirty="0" smtClean="0"/>
                  <a:t>step</a:t>
                </a:r>
                <a:endParaRPr lang="tr-TR" dirty="0" smtClean="0"/>
              </a:p>
              <a:p>
                <a:pPr lvl="1">
                  <a:spcAft>
                    <a:spcPts val="600"/>
                  </a:spcAft>
                </a:pP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oMath>
                </a14:m>
                <a:r>
                  <a:rPr lang="tr-TR" dirty="0" smtClean="0"/>
                  <a:t> : </a:t>
                </a:r>
                <a:r>
                  <a:rPr lang="en-US" dirty="0"/>
                  <a:t>the </a:t>
                </a:r>
                <a:r>
                  <a:rPr lang="en-US" b="1" dirty="0"/>
                  <a:t>transition probability </a:t>
                </a:r>
                <a:r>
                  <a:rPr lang="en-US" dirty="0"/>
                  <a:t>from previous state </a:t>
                </a:r>
                <a14:m>
                  <m:oMath xmlns:m="http://schemas.openxmlformats.org/officeDocument/2006/math">
                    <m:sSub>
                      <m:sSubPr>
                        <m:ctrlPr>
                          <a:rPr lang="tr-TR" i="1" dirty="0" smtClean="0">
                            <a:latin typeface="Cambria Math" panose="02040503050406030204" pitchFamily="18" charset="0"/>
                            <a:ea typeface="Cambria Math"/>
                          </a:rPr>
                        </m:ctrlPr>
                      </m:sSubPr>
                      <m:e>
                        <m:r>
                          <a:rPr lang="tr-TR" b="0" i="1" dirty="0" smtClean="0">
                            <a:latin typeface="Cambria Math"/>
                            <a:ea typeface="Cambria Math"/>
                          </a:rPr>
                          <m:t>𝑞</m:t>
                        </m:r>
                      </m:e>
                      <m:sub>
                        <m:r>
                          <a:rPr lang="tr-TR" b="0" i="1" dirty="0" smtClean="0">
                            <a:latin typeface="Cambria Math"/>
                            <a:ea typeface="Cambria Math"/>
                          </a:rPr>
                          <m:t>𝑖</m:t>
                        </m:r>
                      </m:sub>
                    </m:sSub>
                  </m:oMath>
                </a14:m>
                <a:r>
                  <a:rPr lang="en-US" dirty="0"/>
                  <a:t> to current </a:t>
                </a:r>
                <a:r>
                  <a:rPr lang="en-US" dirty="0" smtClean="0"/>
                  <a:t>state </a:t>
                </a:r>
                <a14:m>
                  <m:oMath xmlns:m="http://schemas.openxmlformats.org/officeDocument/2006/math">
                    <m:sSub>
                      <m:sSubPr>
                        <m:ctrlPr>
                          <a:rPr lang="tr-TR" i="1" dirty="0" smtClean="0">
                            <a:latin typeface="Cambria Math" panose="02040503050406030204" pitchFamily="18" charset="0"/>
                            <a:ea typeface="Cambria Math"/>
                          </a:rPr>
                        </m:ctrlPr>
                      </m:sSubPr>
                      <m:e>
                        <m:r>
                          <a:rPr lang="tr-TR" i="1" dirty="0">
                            <a:latin typeface="Cambria Math"/>
                            <a:ea typeface="Cambria Math"/>
                          </a:rPr>
                          <m:t>𝑞</m:t>
                        </m:r>
                      </m:e>
                      <m:sub>
                        <m:r>
                          <a:rPr lang="tr-TR" b="0" i="1" dirty="0" smtClean="0">
                            <a:latin typeface="Cambria Math"/>
                            <a:ea typeface="Cambria Math"/>
                          </a:rPr>
                          <m:t>𝑗</m:t>
                        </m:r>
                      </m:sub>
                    </m:sSub>
                  </m:oMath>
                </a14:m>
                <a:endParaRPr lang="tr-TR" dirty="0" smtClean="0"/>
              </a:p>
              <a:p>
                <a:pPr lvl="1">
                  <a:spcAft>
                    <a:spcPts val="600"/>
                  </a:spcAft>
                </a:pP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oMath>
                </a14:m>
                <a:r>
                  <a:rPr lang="tr-TR" dirty="0" smtClean="0"/>
                  <a:t>) : </a:t>
                </a:r>
                <a:r>
                  <a:rPr lang="en-US" dirty="0" smtClean="0"/>
                  <a:t>the </a:t>
                </a:r>
                <a:r>
                  <a:rPr lang="en-US" b="1" dirty="0"/>
                  <a:t>state observation likelihood </a:t>
                </a:r>
                <a:r>
                  <a:rPr lang="en-US" dirty="0"/>
                  <a:t>of the observation symbol </a:t>
                </a: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oMath>
                </a14:m>
                <a:r>
                  <a:rPr lang="tr-TR" dirty="0" smtClean="0"/>
                  <a:t> </a:t>
                </a:r>
                <a:r>
                  <a:rPr lang="en-US" dirty="0" smtClean="0"/>
                  <a:t>given</a:t>
                </a:r>
                <a:r>
                  <a:rPr lang="tr-TR" dirty="0" smtClean="0"/>
                  <a:t> </a:t>
                </a:r>
                <a:r>
                  <a:rPr lang="tr-TR" dirty="0" err="1" smtClean="0"/>
                  <a:t>the</a:t>
                </a:r>
                <a:r>
                  <a:rPr lang="tr-TR" dirty="0" smtClean="0"/>
                  <a:t> </a:t>
                </a:r>
                <a:r>
                  <a:rPr lang="tr-TR" dirty="0" err="1"/>
                  <a:t>current</a:t>
                </a:r>
                <a:r>
                  <a:rPr lang="tr-TR" dirty="0"/>
                  <a:t> </a:t>
                </a:r>
                <a:r>
                  <a:rPr lang="tr-TR" dirty="0" err="1"/>
                  <a:t>state</a:t>
                </a:r>
                <a:r>
                  <a:rPr lang="tr-TR" dirty="0"/>
                  <a:t> j</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r="-2000"/>
                </a:stretch>
              </a:blipFill>
            </p:spPr>
            <p:txBody>
              <a:bodyPr/>
              <a:lstStyle/>
              <a:p>
                <a:r>
                  <a:rPr lang="en-US">
                    <a:noFill/>
                  </a:rPr>
                  <a:t> </a:t>
                </a:r>
              </a:p>
            </p:txBody>
          </p:sp>
        </mc:Fallback>
      </mc:AlternateContent>
    </p:spTree>
    <p:extLst>
      <p:ext uri="{BB962C8B-B14F-4D97-AF65-F5344CB8AC3E}">
        <p14:creationId xmlns:p14="http://schemas.microsoft.com/office/powerpoint/2010/main" val="12193071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The</a:t>
            </a:r>
            <a:r>
              <a:rPr lang="tr-TR" dirty="0" smtClean="0"/>
              <a:t> </a:t>
            </a:r>
            <a:r>
              <a:rPr lang="tr-TR" dirty="0" err="1" smtClean="0"/>
              <a:t>Forward</a:t>
            </a:r>
            <a:r>
              <a:rPr lang="tr-TR" dirty="0" smtClean="0"/>
              <a:t> </a:t>
            </a:r>
            <a:r>
              <a:rPr lang="tr-TR" dirty="0" err="1" smtClean="0"/>
              <a:t>Algorithm</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435280" cy="4525963"/>
              </a:xfrm>
            </p:spPr>
            <p:txBody>
              <a:bodyPr>
                <a:normAutofit fontScale="85000" lnSpcReduction="10000"/>
              </a:bodyPr>
              <a:lstStyle/>
              <a:p>
                <a:pPr marL="514350" indent="-514350">
                  <a:lnSpc>
                    <a:spcPct val="120000"/>
                  </a:lnSpc>
                  <a:spcAft>
                    <a:spcPts val="600"/>
                  </a:spcAft>
                  <a:buFont typeface="+mj-lt"/>
                  <a:buAutoNum type="arabicPeriod"/>
                </a:pPr>
                <a:r>
                  <a:rPr lang="tr-TR" dirty="0" smtClean="0"/>
                  <a:t>Initialization:</a:t>
                </a:r>
              </a:p>
              <a:p>
                <a:pPr marL="400050" lvl="1" indent="0">
                  <a:lnSpc>
                    <a:spcPct val="120000"/>
                  </a:lnSpc>
                  <a:spcAft>
                    <a:spcPts val="600"/>
                  </a:spcAft>
                  <a:buNone/>
                </a:pPr>
                <a14:m>
                  <m:oMathPara xmlns:m="http://schemas.openxmlformats.org/officeDocument/2006/math">
                    <m:oMathParaPr>
                      <m:jc m:val="centerGroup"/>
                    </m:oMathParaPr>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1</m:t>
                          </m:r>
                        </m:sub>
                      </m:sSub>
                      <m:d>
                        <m:dPr>
                          <m:ctrlPr>
                            <a:rPr lang="tr-TR" i="1" dirty="0">
                              <a:latin typeface="Cambria Math" panose="02040503050406030204" pitchFamily="18" charset="0"/>
                              <a:ea typeface="Cambria Math"/>
                            </a:rPr>
                          </m:ctrlPr>
                        </m:dPr>
                        <m:e>
                          <m:r>
                            <a:rPr lang="tr-TR" b="0" i="1" dirty="0" smtClean="0">
                              <a:latin typeface="Cambria Math"/>
                              <a:ea typeface="Cambria Math"/>
                            </a:rPr>
                            <m:t>𝑗</m:t>
                          </m:r>
                        </m:e>
                      </m:d>
                      <m:r>
                        <a:rPr lang="tr-TR" b="0" i="1" dirty="0" smtClean="0">
                          <a:latin typeface="Cambria Math"/>
                          <a:ea typeface="Cambria Math"/>
                        </a:rPr>
                        <m:t>=</m:t>
                      </m:r>
                      <m:sSub>
                        <m:sSubPr>
                          <m:ctrlPr>
                            <a:rPr lang="tr-TR" i="1" dirty="0" smtClean="0">
                              <a:latin typeface="Cambria Math" panose="02040503050406030204" pitchFamily="18" charset="0"/>
                              <a:ea typeface="Cambria Math"/>
                            </a:rPr>
                          </m:ctrlPr>
                        </m:sSubPr>
                        <m:e>
                          <m:r>
                            <a:rPr lang="tr-TR" i="1" dirty="0">
                              <a:latin typeface="Cambria Math"/>
                              <a:ea typeface="Cambria Math"/>
                            </a:rPr>
                            <m:t>𝑎</m:t>
                          </m:r>
                        </m:e>
                        <m:sub>
                          <m:r>
                            <a:rPr lang="tr-TR" b="0" i="1" dirty="0" smtClean="0">
                              <a:latin typeface="Cambria Math"/>
                              <a:ea typeface="Cambria Math"/>
                            </a:rPr>
                            <m:t>0</m:t>
                          </m:r>
                          <m:r>
                            <a:rPr lang="tr-TR" i="1" dirty="0">
                              <a:latin typeface="Cambria Math"/>
                              <a:ea typeface="Cambria Math"/>
                            </a:rPr>
                            <m:t>𝑗</m:t>
                          </m:r>
                        </m:sub>
                      </m:sSub>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d>
                        <m:dPr>
                          <m:ctrlPr>
                            <a:rPr lang="tr-TR" i="1" dirty="0">
                              <a:latin typeface="Cambria Math" panose="02040503050406030204" pitchFamily="18" charset="0"/>
                              <a:ea typeface="Cambria Math"/>
                            </a:rPr>
                          </m:ctrlPr>
                        </m:dPr>
                        <m:e>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b="0" i="1" dirty="0" smtClean="0">
                                  <a:latin typeface="Cambria Math"/>
                                  <a:ea typeface="Cambria Math"/>
                                </a:rPr>
                                <m:t>1</m:t>
                              </m:r>
                            </m:sub>
                          </m:sSub>
                        </m:e>
                      </m:d>
                      <m:r>
                        <a:rPr lang="tr-TR" b="0" i="1" dirty="0" smtClean="0">
                          <a:latin typeface="Cambria Math"/>
                          <a:ea typeface="Cambria Math"/>
                        </a:rPr>
                        <m:t>          </m:t>
                      </m:r>
                      <m:r>
                        <a:rPr lang="tr-TR" b="0" i="1" dirty="0" smtClean="0">
                          <a:latin typeface="Cambria Math"/>
                          <a:ea typeface="Cambria Math"/>
                        </a:rPr>
                        <m:t>1</m:t>
                      </m:r>
                      <m:r>
                        <a:rPr lang="tr-TR" b="0" i="1" dirty="0" smtClean="0">
                          <a:latin typeface="Cambria Math"/>
                          <a:ea typeface="Cambria Math"/>
                        </a:rPr>
                        <m:t>≤</m:t>
                      </m:r>
                      <m:r>
                        <a:rPr lang="tr-TR" b="0" i="1" dirty="0" smtClean="0">
                          <a:latin typeface="Cambria Math"/>
                          <a:ea typeface="Cambria Math"/>
                        </a:rPr>
                        <m:t>𝑗</m:t>
                      </m:r>
                      <m:r>
                        <a:rPr lang="tr-TR" b="0" i="1" dirty="0" smtClean="0">
                          <a:latin typeface="Cambria Math"/>
                          <a:ea typeface="Cambria Math"/>
                        </a:rPr>
                        <m:t>≤</m:t>
                      </m:r>
                      <m:r>
                        <a:rPr lang="tr-TR" b="0" i="1" dirty="0" smtClean="0">
                          <a:latin typeface="Cambria Math"/>
                          <a:ea typeface="Cambria Math"/>
                        </a:rPr>
                        <m:t>𝑁</m:t>
                      </m:r>
                    </m:oMath>
                  </m:oMathPara>
                </a14:m>
                <a:endParaRPr lang="tr-TR" dirty="0" smtClean="0"/>
              </a:p>
              <a:p>
                <a:pPr marL="514350" indent="-514350">
                  <a:lnSpc>
                    <a:spcPct val="120000"/>
                  </a:lnSpc>
                  <a:spcAft>
                    <a:spcPts val="600"/>
                  </a:spcAft>
                  <a:buFont typeface="+mj-lt"/>
                  <a:buAutoNum type="arabicPeriod"/>
                </a:pPr>
                <a:r>
                  <a:rPr lang="en-US" dirty="0" smtClean="0"/>
                  <a:t>Recursion </a:t>
                </a:r>
                <a:r>
                  <a:rPr lang="tr-TR" dirty="0" smtClean="0"/>
                  <a:t>(</a:t>
                </a:r>
                <a:r>
                  <a:rPr lang="en-US" dirty="0"/>
                  <a:t>recall that states 0 and </a:t>
                </a:r>
                <a:r>
                  <a:rPr lang="en-US" dirty="0" err="1"/>
                  <a:t>q</a:t>
                </a:r>
                <a:r>
                  <a:rPr lang="en-US" baseline="-25000" dirty="0" err="1"/>
                  <a:t>F</a:t>
                </a:r>
                <a:r>
                  <a:rPr lang="en-US" dirty="0"/>
                  <a:t> are non-emitting</a:t>
                </a:r>
                <a:r>
                  <a:rPr lang="tr-TR" dirty="0" smtClean="0"/>
                  <a:t>)</a:t>
                </a:r>
                <a:r>
                  <a:rPr lang="en-US" dirty="0" smtClean="0"/>
                  <a:t>:</a:t>
                </a:r>
                <a:endParaRPr lang="tr-TR" dirty="0" smtClean="0"/>
              </a:p>
              <a:p>
                <a:pPr marL="0" lvl="1" indent="0">
                  <a:lnSpc>
                    <a:spcPct val="120000"/>
                  </a:lnSpc>
                  <a:spcAft>
                    <a:spcPts val="600"/>
                  </a:spcAft>
                  <a:buNone/>
                </a:pPr>
                <a:r>
                  <a:rPr lang="tr-TR" dirty="0" smtClean="0">
                    <a:ea typeface="Cambria Math"/>
                  </a:rPr>
                  <a:t>	</a:t>
                </a:r>
                <a14:m>
                  <m:oMath xmlns:m="http://schemas.openxmlformats.org/officeDocument/2006/math">
                    <m:sSub>
                      <m:sSubPr>
                        <m:ctrlPr>
                          <a:rPr lang="tr-TR" i="1" dirty="0">
                            <a:latin typeface="Cambria Math" panose="02040503050406030204" pitchFamily="18" charset="0"/>
                            <a:ea typeface="Cambria Math"/>
                          </a:rPr>
                        </m:ctrlPr>
                      </m:sSubPr>
                      <m:e>
                        <m:r>
                          <a:rPr lang="tr-TR" b="0" i="1" dirty="0" smtClean="0">
                            <a:latin typeface="Cambria Math"/>
                            <a:ea typeface="Cambria Math"/>
                          </a:rPr>
                          <m:t> </m:t>
                        </m:r>
                        <m:r>
                          <a:rPr lang="tr-TR" i="1" dirty="0">
                            <a:latin typeface="Cambria Math"/>
                            <a:ea typeface="Cambria Math"/>
                          </a:rPr>
                          <m:t>𝛼</m:t>
                        </m:r>
                      </m:e>
                      <m:sub>
                        <m:r>
                          <a:rPr lang="tr-TR" b="0" i="1" dirty="0" smtClean="0">
                            <a:latin typeface="Cambria Math"/>
                            <a:ea typeface="Cambria Math"/>
                          </a:rPr>
                          <m:t>𝑡</m:t>
                        </m:r>
                      </m:sub>
                    </m:sSub>
                    <m:d>
                      <m:dPr>
                        <m:ctrlPr>
                          <a:rPr lang="tr-TR" i="1" dirty="0">
                            <a:latin typeface="Cambria Math" panose="02040503050406030204" pitchFamily="18" charset="0"/>
                            <a:ea typeface="Cambria Math"/>
                          </a:rPr>
                        </m:ctrlPr>
                      </m:dPr>
                      <m:e>
                        <m:r>
                          <a:rPr lang="tr-TR" i="1" dirty="0">
                            <a:latin typeface="Cambria Math"/>
                            <a:ea typeface="Cambria Math"/>
                          </a:rPr>
                          <m:t>𝑗</m:t>
                        </m:r>
                      </m:e>
                    </m:d>
                    <m:r>
                      <a:rPr lang="tr-TR" i="1" dirty="0">
                        <a:latin typeface="Cambria Math"/>
                        <a:ea typeface="Cambria Math"/>
                      </a:rPr>
                      <m:t>=</m:t>
                    </m:r>
                    <m:nary>
                      <m:naryPr>
                        <m:chr m:val="∑"/>
                        <m:ctrlPr>
                          <a:rPr lang="tr-TR" i="1">
                            <a:latin typeface="Cambria Math" panose="02040503050406030204" pitchFamily="18" charset="0"/>
                          </a:rPr>
                        </m:ctrlPr>
                      </m:naryPr>
                      <m:sub>
                        <m:r>
                          <m:rPr>
                            <m:brk m:alnAt="23"/>
                          </m:rPr>
                          <a:rPr lang="tr-TR" i="1">
                            <a:latin typeface="Cambria Math"/>
                          </a:rPr>
                          <m:t>𝑖</m:t>
                        </m:r>
                        <m:r>
                          <a:rPr lang="tr-TR" i="1">
                            <a:latin typeface="Cambria Math"/>
                          </a:rPr>
                          <m:t>=</m:t>
                        </m:r>
                        <m:r>
                          <a:rPr lang="tr-TR" i="1">
                            <a:latin typeface="Cambria Math"/>
                          </a:rPr>
                          <m:t>1</m:t>
                        </m:r>
                      </m:sub>
                      <m:sup>
                        <m:r>
                          <a:rPr lang="tr-TR" i="1">
                            <a:latin typeface="Cambria Math"/>
                          </a:rPr>
                          <m:t>𝑁</m:t>
                        </m:r>
                      </m:sup>
                      <m:e>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𝑡</m:t>
                            </m:r>
                            <m:r>
                              <a:rPr lang="tr-TR" i="1" dirty="0">
                                <a:latin typeface="Cambria Math"/>
                                <a:ea typeface="Cambria Math"/>
                              </a:rPr>
                              <m:t>−</m:t>
                            </m:r>
                            <m:r>
                              <a:rPr lang="tr-TR" i="1" dirty="0">
                                <a:latin typeface="Cambria Math"/>
                                <a:ea typeface="Cambria Math"/>
                              </a:rPr>
                              <m:t>1</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r>
                          <a:rPr lang="tr-TR" i="1" dirty="0">
                            <a:latin typeface="Cambria Math"/>
                            <a:ea typeface="Cambria Math"/>
                          </a:rPr>
                          <m:t>)</m:t>
                        </m:r>
                      </m:e>
                    </m:nary>
                  </m:oMath>
                </a14:m>
                <a:r>
                  <a:rPr lang="tr-TR" dirty="0" smtClean="0"/>
                  <a:t> </a:t>
                </a:r>
              </a:p>
              <a:p>
                <a:pPr marL="0" lvl="1" indent="0">
                  <a:lnSpc>
                    <a:spcPct val="120000"/>
                  </a:lnSpc>
                  <a:spcAft>
                    <a:spcPts val="600"/>
                  </a:spcAft>
                  <a:buNone/>
                </a:pPr>
                <a:r>
                  <a:rPr lang="tr-TR" dirty="0">
                    <a:ea typeface="Cambria Math"/>
                  </a:rPr>
                  <a:t>	</a:t>
                </a:r>
                <a:r>
                  <a:rPr lang="tr-TR" dirty="0" smtClean="0">
                    <a:ea typeface="Cambria Math"/>
                  </a:rPr>
                  <a:t>		</a:t>
                </a:r>
                <a14:m>
                  <m:oMath xmlns:m="http://schemas.openxmlformats.org/officeDocument/2006/math">
                    <m:r>
                      <a:rPr lang="tr-TR" i="1" dirty="0" smtClean="0">
                        <a:latin typeface="Cambria Math"/>
                        <a:ea typeface="Cambria Math"/>
                      </a:rPr>
                      <m:t>1</m:t>
                    </m:r>
                    <m:r>
                      <a:rPr lang="tr-TR" i="1" dirty="0">
                        <a:latin typeface="Cambria Math"/>
                        <a:ea typeface="Cambria Math"/>
                      </a:rPr>
                      <m:t>≤</m:t>
                    </m:r>
                    <m:r>
                      <a:rPr lang="tr-TR" i="1" dirty="0">
                        <a:latin typeface="Cambria Math"/>
                        <a:ea typeface="Cambria Math"/>
                      </a:rPr>
                      <m:t>𝑗</m:t>
                    </m:r>
                    <m:r>
                      <a:rPr lang="tr-TR" i="1" dirty="0">
                        <a:latin typeface="Cambria Math"/>
                        <a:ea typeface="Cambria Math"/>
                      </a:rPr>
                      <m:t>≤</m:t>
                    </m:r>
                    <m:r>
                      <a:rPr lang="tr-TR" i="1" dirty="0">
                        <a:latin typeface="Cambria Math"/>
                        <a:ea typeface="Cambria Math"/>
                      </a:rPr>
                      <m:t>𝑁</m:t>
                    </m:r>
                  </m:oMath>
                </a14:m>
                <a:r>
                  <a:rPr lang="tr-TR" dirty="0" smtClean="0"/>
                  <a:t>,  </a:t>
                </a:r>
                <a14:m>
                  <m:oMath xmlns:m="http://schemas.openxmlformats.org/officeDocument/2006/math">
                    <m:r>
                      <a:rPr lang="tr-TR" i="1" dirty="0">
                        <a:latin typeface="Cambria Math"/>
                        <a:ea typeface="Cambria Math"/>
                      </a:rPr>
                      <m:t>1</m:t>
                    </m:r>
                    <m:r>
                      <a:rPr lang="tr-TR" i="1" dirty="0" smtClean="0">
                        <a:latin typeface="Cambria Math"/>
                        <a:ea typeface="Cambria Math"/>
                      </a:rPr>
                      <m:t>&lt;</m:t>
                    </m:r>
                    <m:r>
                      <a:rPr lang="tr-TR" b="0" i="1" dirty="0" smtClean="0">
                        <a:latin typeface="Cambria Math"/>
                        <a:ea typeface="Cambria Math"/>
                      </a:rPr>
                      <m:t>𝑡</m:t>
                    </m:r>
                    <m:r>
                      <a:rPr lang="tr-TR" i="1" dirty="0">
                        <a:latin typeface="Cambria Math"/>
                        <a:ea typeface="Cambria Math"/>
                      </a:rPr>
                      <m:t>≤</m:t>
                    </m:r>
                    <m:r>
                      <a:rPr lang="tr-TR" b="0" i="1" dirty="0" smtClean="0">
                        <a:latin typeface="Cambria Math"/>
                        <a:ea typeface="Cambria Math"/>
                      </a:rPr>
                      <m:t>𝑇</m:t>
                    </m:r>
                    <m:r>
                      <a:rPr lang="tr-TR" b="0" i="1" dirty="0" smtClean="0">
                        <a:latin typeface="Cambria Math"/>
                        <a:ea typeface="Cambria Math"/>
                      </a:rPr>
                      <m:t> </m:t>
                    </m:r>
                  </m:oMath>
                </a14:m>
                <a:endParaRPr lang="tr-TR" b="0" dirty="0" smtClean="0">
                  <a:ea typeface="Cambria Math"/>
                </a:endParaRPr>
              </a:p>
              <a:p>
                <a:pPr marL="514350" lvl="1" indent="-514350">
                  <a:lnSpc>
                    <a:spcPct val="120000"/>
                  </a:lnSpc>
                  <a:spcAft>
                    <a:spcPts val="600"/>
                  </a:spcAft>
                  <a:buFont typeface="+mj-lt"/>
                  <a:buAutoNum type="arabicPeriod" startAt="3"/>
                </a:pPr>
                <a:r>
                  <a:rPr lang="tr-TR" sz="3500" dirty="0" smtClean="0"/>
                  <a:t>Termination:</a:t>
                </a:r>
              </a:p>
              <a:p>
                <a:pPr marL="0" indent="0">
                  <a:lnSpc>
                    <a:spcPct val="120000"/>
                  </a:lnSpc>
                  <a:spcAft>
                    <a:spcPts val="600"/>
                  </a:spcAft>
                  <a:buNone/>
                </a:pPr>
                <a:r>
                  <a:rPr lang="tr-TR" dirty="0"/>
                  <a:t>	</a:t>
                </a:r>
                <a:r>
                  <a:rPr lang="tr-TR" dirty="0">
                    <a:ea typeface="Cambria Math"/>
                  </a:rPr>
                  <a:t> </a:t>
                </a:r>
                <a14:m>
                  <m:oMath xmlns:m="http://schemas.openxmlformats.org/officeDocument/2006/math">
                    <m:r>
                      <a:rPr lang="tr-TR" b="0" i="1" dirty="0" smtClean="0">
                        <a:latin typeface="Cambria Math"/>
                        <a:ea typeface="Cambria Math"/>
                      </a:rPr>
                      <m:t>𝑃</m:t>
                    </m:r>
                    <m:d>
                      <m:dPr>
                        <m:ctrlPr>
                          <a:rPr lang="tr-TR" i="1" dirty="0">
                            <a:latin typeface="Cambria Math" panose="02040503050406030204" pitchFamily="18" charset="0"/>
                            <a:ea typeface="Cambria Math"/>
                          </a:rPr>
                        </m:ctrlPr>
                      </m:dPr>
                      <m:e>
                        <m:r>
                          <a:rPr lang="tr-TR" b="0" i="1" dirty="0" smtClean="0">
                            <a:latin typeface="Cambria Math"/>
                            <a:ea typeface="Cambria Math"/>
                          </a:rPr>
                          <m:t>𝑂</m:t>
                        </m:r>
                        <m:r>
                          <a:rPr lang="tr-TR" b="0" i="1" dirty="0" smtClean="0">
                            <a:latin typeface="Cambria Math"/>
                            <a:ea typeface="Cambria Math"/>
                          </a:rPr>
                          <m:t>|</m:t>
                        </m:r>
                        <m:r>
                          <m:rPr>
                            <m:nor/>
                          </m:rPr>
                          <a:rPr lang="el-GR" dirty="0"/>
                          <m:t>λ</m:t>
                        </m:r>
                      </m:e>
                    </m:d>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𝑇</m:t>
                        </m:r>
                      </m:sub>
                    </m:sSub>
                    <m:r>
                      <a:rPr lang="tr-TR" b="0" i="1" dirty="0" smtClean="0">
                        <a:latin typeface="Cambria Math"/>
                        <a:ea typeface="Cambria Math"/>
                      </a:rPr>
                      <m:t>(</m:t>
                    </m:r>
                    <m:sSub>
                      <m:sSubPr>
                        <m:ctrlPr>
                          <a:rPr lang="tr-TR" i="1" dirty="0">
                            <a:latin typeface="Cambria Math" panose="02040503050406030204" pitchFamily="18" charset="0"/>
                            <a:ea typeface="Cambria Math"/>
                          </a:rPr>
                        </m:ctrlPr>
                      </m:sSubPr>
                      <m:e>
                        <m:r>
                          <a:rPr lang="tr-TR" b="0" i="1" dirty="0" smtClean="0">
                            <a:latin typeface="Cambria Math"/>
                            <a:ea typeface="Cambria Math"/>
                          </a:rPr>
                          <m:t>𝑞</m:t>
                        </m:r>
                      </m:e>
                      <m:sub>
                        <m:r>
                          <a:rPr lang="tr-TR" i="1" dirty="0">
                            <a:latin typeface="Cambria Math"/>
                            <a:ea typeface="Cambria Math"/>
                          </a:rPr>
                          <m:t>𝐹</m:t>
                        </m:r>
                      </m:sub>
                    </m:sSub>
                    <m:r>
                      <a:rPr lang="tr-TR" b="0" i="1" dirty="0" smtClean="0">
                        <a:latin typeface="Cambria Math"/>
                        <a:ea typeface="Cambria Math"/>
                      </a:rPr>
                      <m:t>)=</m:t>
                    </m:r>
                    <m:nary>
                      <m:naryPr>
                        <m:chr m:val="∑"/>
                        <m:ctrlPr>
                          <a:rPr lang="tr-TR" i="1">
                            <a:latin typeface="Cambria Math" panose="02040503050406030204" pitchFamily="18" charset="0"/>
                          </a:rPr>
                        </m:ctrlPr>
                      </m:naryPr>
                      <m:sub>
                        <m:r>
                          <m:rPr>
                            <m:brk m:alnAt="23"/>
                          </m:rPr>
                          <a:rPr lang="tr-TR" i="1">
                            <a:latin typeface="Cambria Math"/>
                          </a:rPr>
                          <m:t>𝑖</m:t>
                        </m:r>
                        <m:r>
                          <a:rPr lang="tr-TR" i="1">
                            <a:latin typeface="Cambria Math"/>
                          </a:rPr>
                          <m:t>=</m:t>
                        </m:r>
                        <m:r>
                          <a:rPr lang="tr-TR" i="1">
                            <a:latin typeface="Cambria Math"/>
                          </a:rPr>
                          <m:t>1</m:t>
                        </m:r>
                      </m:sub>
                      <m:sup>
                        <m:r>
                          <a:rPr lang="tr-TR" i="1">
                            <a:latin typeface="Cambria Math"/>
                          </a:rPr>
                          <m:t>𝑁</m:t>
                        </m:r>
                      </m:sup>
                      <m:e>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b="0" i="1" dirty="0" smtClean="0">
                                <a:latin typeface="Cambria Math"/>
                                <a:ea typeface="Cambria Math"/>
                              </a:rPr>
                              <m:t>𝑇</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m:t>
                            </m:r>
                            <m:r>
                              <a:rPr lang="tr-TR" b="0" i="1" dirty="0" smtClean="0">
                                <a:latin typeface="Cambria Math"/>
                                <a:ea typeface="Cambria Math"/>
                              </a:rPr>
                              <m:t>𝐹</m:t>
                            </m:r>
                          </m:sub>
                        </m:sSub>
                      </m:e>
                    </m:nary>
                  </m:oMath>
                </a14:m>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435280" cy="4525963"/>
              </a:xfrm>
              <a:blipFill>
                <a:blip r:embed="rId2"/>
                <a:stretch>
                  <a:fillRect l="-1734" t="-943" r="-217"/>
                </a:stretch>
              </a:blipFill>
            </p:spPr>
            <p:txBody>
              <a:bodyPr/>
              <a:lstStyle/>
              <a:p>
                <a:r>
                  <a:rPr lang="en-US">
                    <a:noFill/>
                  </a:rPr>
                  <a:t> </a:t>
                </a:r>
              </a:p>
            </p:txBody>
          </p:sp>
        </mc:Fallback>
      </mc:AlternateContent>
    </p:spTree>
    <p:extLst>
      <p:ext uri="{BB962C8B-B14F-4D97-AF65-F5344CB8AC3E}">
        <p14:creationId xmlns:p14="http://schemas.microsoft.com/office/powerpoint/2010/main" val="15271372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The</a:t>
            </a:r>
            <a:r>
              <a:rPr lang="tr-TR" dirty="0" smtClean="0"/>
              <a:t> </a:t>
            </a:r>
            <a:r>
              <a:rPr lang="tr-TR" dirty="0" err="1" smtClean="0"/>
              <a:t>Forward</a:t>
            </a:r>
            <a:r>
              <a:rPr lang="tr-TR" dirty="0" smtClean="0"/>
              <a:t> </a:t>
            </a:r>
            <a:r>
              <a:rPr lang="tr-TR" dirty="0" err="1" smtClean="0"/>
              <a:t>Algorithm</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1"/>
                <a:ext cx="8229600" cy="532656"/>
              </a:xfrm>
            </p:spPr>
            <p:txBody>
              <a:bodyPr>
                <a:normAutofit/>
              </a:bodyPr>
              <a:lstStyle/>
              <a:p>
                <a14:m>
                  <m:oMath xmlns:m="http://schemas.openxmlformats.org/officeDocument/2006/math">
                    <m:r>
                      <a:rPr lang="tr-TR" sz="2800" b="0" i="1" dirty="0" smtClean="0">
                        <a:latin typeface="Cambria Math"/>
                        <a:ea typeface="Cambria Math"/>
                      </a:rPr>
                      <m:t>𝑓𝑜𝑟𝑤𝑎𝑟𝑑</m:t>
                    </m:r>
                    <m:r>
                      <a:rPr lang="tr-TR" sz="2800" b="0" i="1" dirty="0" smtClean="0">
                        <a:latin typeface="Cambria Math"/>
                        <a:ea typeface="Cambria Math"/>
                      </a:rPr>
                      <m:t>[</m:t>
                    </m:r>
                    <m:r>
                      <a:rPr lang="tr-TR" sz="2800" b="0" i="1" dirty="0" smtClean="0">
                        <a:latin typeface="Cambria Math"/>
                        <a:ea typeface="Cambria Math"/>
                      </a:rPr>
                      <m:t>𝑠</m:t>
                    </m:r>
                    <m:r>
                      <a:rPr lang="tr-TR" sz="2800" b="0" i="1" dirty="0" smtClean="0">
                        <a:latin typeface="Cambria Math"/>
                        <a:ea typeface="Cambria Math"/>
                      </a:rPr>
                      <m:t>,</m:t>
                    </m:r>
                    <m:r>
                      <a:rPr lang="tr-TR" sz="2800" b="0" i="1" dirty="0" smtClean="0">
                        <a:latin typeface="Cambria Math"/>
                        <a:ea typeface="Cambria Math"/>
                      </a:rPr>
                      <m:t>𝑡</m:t>
                    </m:r>
                    <m:r>
                      <a:rPr lang="tr-TR" sz="2800" b="0" i="1" dirty="0" smtClean="0">
                        <a:latin typeface="Cambria Math"/>
                        <a:ea typeface="Cambria Math"/>
                      </a:rPr>
                      <m:t>]</m:t>
                    </m:r>
                  </m:oMath>
                </a14:m>
                <a:r>
                  <a:rPr lang="tr-TR" sz="2800" dirty="0" smtClean="0"/>
                  <a:t> </a:t>
                </a:r>
                <a:r>
                  <a:rPr lang="tr-TR" sz="2800" dirty="0" err="1" smtClean="0"/>
                  <a:t>represents</a:t>
                </a:r>
                <a:r>
                  <a:rPr lang="tr-TR" sz="2800" dirty="0" smtClean="0"/>
                  <a:t> </a:t>
                </a:r>
                <a14:m>
                  <m:oMath xmlns:m="http://schemas.openxmlformats.org/officeDocument/2006/math">
                    <m:sSub>
                      <m:sSubPr>
                        <m:ctrlPr>
                          <a:rPr lang="tr-TR" sz="2800" i="1" dirty="0" smtClean="0">
                            <a:latin typeface="Cambria Math" panose="02040503050406030204" pitchFamily="18" charset="0"/>
                            <a:ea typeface="Cambria Math"/>
                          </a:rPr>
                        </m:ctrlPr>
                      </m:sSubPr>
                      <m:e>
                        <m:r>
                          <a:rPr lang="tr-TR" sz="2800" i="1" dirty="0">
                            <a:latin typeface="Cambria Math"/>
                            <a:ea typeface="Cambria Math"/>
                          </a:rPr>
                          <m:t>𝛼</m:t>
                        </m:r>
                      </m:e>
                      <m:sub>
                        <m:r>
                          <a:rPr lang="tr-TR" sz="2800" b="0" i="1" dirty="0" smtClean="0">
                            <a:latin typeface="Cambria Math"/>
                            <a:ea typeface="Cambria Math"/>
                          </a:rPr>
                          <m:t>𝑡</m:t>
                        </m:r>
                      </m:sub>
                    </m:sSub>
                    <m:r>
                      <a:rPr lang="tr-TR" sz="2800" b="0" i="1" dirty="0" smtClean="0">
                        <a:latin typeface="Cambria Math"/>
                        <a:ea typeface="Cambria Math"/>
                      </a:rPr>
                      <m:t>(</m:t>
                    </m:r>
                    <m:r>
                      <a:rPr lang="tr-TR" sz="2800" b="0" i="1" dirty="0" smtClean="0">
                        <a:latin typeface="Cambria Math"/>
                        <a:ea typeface="Cambria Math"/>
                      </a:rPr>
                      <m:t>𝑠</m:t>
                    </m:r>
                    <m:r>
                      <a:rPr lang="tr-TR" sz="2800" b="0" i="1" dirty="0" smtClean="0">
                        <a:latin typeface="Cambria Math"/>
                        <a:ea typeface="Cambria Math"/>
                      </a:rPr>
                      <m:t>)</m:t>
                    </m:r>
                  </m:oMath>
                </a14:m>
                <a:endParaRPr lang="tr-TR" sz="28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1"/>
                <a:ext cx="8229600" cy="532656"/>
              </a:xfrm>
              <a:blipFill rotWithShape="1">
                <a:blip r:embed="rId2"/>
                <a:stretch>
                  <a:fillRect t="-10345" b="-29885"/>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67544" y="2132856"/>
            <a:ext cx="8201544" cy="4107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7722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Decoding</a:t>
            </a:r>
            <a:r>
              <a:rPr lang="tr-TR" dirty="0" smtClean="0"/>
              <a:t>: </a:t>
            </a:r>
            <a:endParaRPr lang="tr-TR" dirty="0"/>
          </a:p>
        </p:txBody>
      </p:sp>
      <p:sp>
        <p:nvSpPr>
          <p:cNvPr id="3" name="İçerik Yer Tutucusu 2"/>
          <p:cNvSpPr>
            <a:spLocks noGrp="1"/>
          </p:cNvSpPr>
          <p:nvPr>
            <p:ph idx="1"/>
          </p:nvPr>
        </p:nvSpPr>
        <p:spPr>
          <a:xfrm>
            <a:off x="457200" y="1600200"/>
            <a:ext cx="8229600" cy="4925144"/>
          </a:xfrm>
        </p:spPr>
        <p:txBody>
          <a:bodyPr>
            <a:normAutofit fontScale="77500" lnSpcReduction="20000"/>
          </a:bodyPr>
          <a:lstStyle/>
          <a:p>
            <a:pPr algn="just">
              <a:lnSpc>
                <a:spcPct val="120000"/>
              </a:lnSpc>
              <a:spcAft>
                <a:spcPts val="600"/>
              </a:spcAft>
            </a:pPr>
            <a:r>
              <a:rPr lang="tr-TR" dirty="0" smtClean="0"/>
              <a:t>D</a:t>
            </a:r>
            <a:r>
              <a:rPr lang="en-US" dirty="0" err="1" smtClean="0"/>
              <a:t>ecoding</a:t>
            </a:r>
            <a:r>
              <a:rPr lang="en-US" dirty="0" smtClean="0"/>
              <a:t> </a:t>
            </a:r>
            <a:r>
              <a:rPr lang="en-US" dirty="0"/>
              <a:t>task</a:t>
            </a:r>
            <a:endParaRPr lang="tr-TR" dirty="0"/>
          </a:p>
          <a:p>
            <a:pPr lvl="1" algn="just">
              <a:lnSpc>
                <a:spcPct val="120000"/>
              </a:lnSpc>
              <a:spcAft>
                <a:spcPts val="600"/>
              </a:spcAft>
            </a:pPr>
            <a:r>
              <a:rPr lang="en-US" dirty="0" smtClean="0"/>
              <a:t>which </a:t>
            </a:r>
            <a:r>
              <a:rPr lang="en-US" dirty="0"/>
              <a:t>sequence of variables is the underlying source of some sequence </a:t>
            </a:r>
            <a:r>
              <a:rPr lang="en-US" dirty="0" smtClean="0"/>
              <a:t>of</a:t>
            </a:r>
            <a:r>
              <a:rPr lang="tr-TR" dirty="0" smtClean="0"/>
              <a:t> </a:t>
            </a:r>
            <a:r>
              <a:rPr lang="en-US" dirty="0" smtClean="0"/>
              <a:t>observations</a:t>
            </a:r>
            <a:endParaRPr lang="tr-TR" dirty="0" smtClean="0"/>
          </a:p>
          <a:p>
            <a:pPr algn="just">
              <a:lnSpc>
                <a:spcPct val="120000"/>
              </a:lnSpc>
              <a:spcAft>
                <a:spcPts val="600"/>
              </a:spcAft>
            </a:pPr>
            <a:r>
              <a:rPr lang="tr-TR" smtClean="0"/>
              <a:t>F</a:t>
            </a:r>
            <a:r>
              <a:rPr lang="en-US" dirty="0" err="1" smtClean="0"/>
              <a:t>ormally</a:t>
            </a:r>
            <a:endParaRPr lang="tr-TR" dirty="0" smtClean="0"/>
          </a:p>
          <a:p>
            <a:pPr lvl="1" algn="just">
              <a:lnSpc>
                <a:spcPct val="120000"/>
              </a:lnSpc>
              <a:spcAft>
                <a:spcPts val="600"/>
              </a:spcAft>
            </a:pPr>
            <a:r>
              <a:rPr lang="en-US" dirty="0"/>
              <a:t>Given as input an HMM </a:t>
            </a:r>
            <a:r>
              <a:rPr lang="el-GR" dirty="0" smtClean="0"/>
              <a:t>λ</a:t>
            </a:r>
            <a:r>
              <a:rPr lang="tr-TR" dirty="0" smtClean="0"/>
              <a:t> </a:t>
            </a:r>
            <a:r>
              <a:rPr lang="en-US" dirty="0" smtClean="0"/>
              <a:t>= </a:t>
            </a:r>
            <a:r>
              <a:rPr lang="en-US" dirty="0"/>
              <a:t>(</a:t>
            </a:r>
            <a:r>
              <a:rPr lang="en-US" dirty="0" smtClean="0"/>
              <a:t>A</a:t>
            </a:r>
            <a:r>
              <a:rPr lang="tr-TR" dirty="0" smtClean="0"/>
              <a:t>,</a:t>
            </a:r>
            <a:r>
              <a:rPr lang="en-US" dirty="0" smtClean="0"/>
              <a:t>B</a:t>
            </a:r>
            <a:r>
              <a:rPr lang="en-US" dirty="0"/>
              <a:t>) and a sequence of </a:t>
            </a:r>
            <a:r>
              <a:rPr lang="en-US" dirty="0" smtClean="0"/>
              <a:t>observations</a:t>
            </a:r>
            <a:r>
              <a:rPr lang="tr-TR" dirty="0" smtClean="0"/>
              <a:t> </a:t>
            </a:r>
            <a:r>
              <a:rPr lang="en-US" dirty="0" smtClean="0"/>
              <a:t>O </a:t>
            </a:r>
            <a:r>
              <a:rPr lang="en-US" dirty="0"/>
              <a:t>= </a:t>
            </a:r>
            <a:r>
              <a:rPr lang="en-US" dirty="0" smtClean="0"/>
              <a:t>o</a:t>
            </a:r>
            <a:r>
              <a:rPr lang="en-US" baseline="-25000" dirty="0" smtClean="0"/>
              <a:t>1</a:t>
            </a:r>
            <a:r>
              <a:rPr lang="tr-TR" dirty="0" smtClean="0"/>
              <a:t>,</a:t>
            </a:r>
            <a:r>
              <a:rPr lang="en-US" dirty="0" smtClean="0"/>
              <a:t>o</a:t>
            </a:r>
            <a:r>
              <a:rPr lang="en-US" baseline="-25000" dirty="0"/>
              <a:t>2</a:t>
            </a:r>
            <a:r>
              <a:rPr lang="tr-TR" dirty="0" smtClean="0"/>
              <a:t>,…,</a:t>
            </a:r>
            <a:r>
              <a:rPr lang="en-US" dirty="0" err="1" smtClean="0"/>
              <a:t>o</a:t>
            </a:r>
            <a:r>
              <a:rPr lang="en-US" baseline="-25000" dirty="0" err="1" smtClean="0"/>
              <a:t>T</a:t>
            </a:r>
            <a:endParaRPr lang="tr-TR" dirty="0" smtClean="0"/>
          </a:p>
          <a:p>
            <a:pPr lvl="1" algn="just">
              <a:lnSpc>
                <a:spcPct val="120000"/>
              </a:lnSpc>
              <a:spcAft>
                <a:spcPts val="600"/>
              </a:spcAft>
            </a:pPr>
            <a:r>
              <a:rPr lang="en-US" dirty="0" smtClean="0"/>
              <a:t>find </a:t>
            </a:r>
            <a:r>
              <a:rPr lang="en-US" dirty="0"/>
              <a:t>the most probable sequence of </a:t>
            </a:r>
            <a:r>
              <a:rPr lang="en-US" dirty="0" smtClean="0"/>
              <a:t>states</a:t>
            </a:r>
            <a:r>
              <a:rPr lang="tr-TR" dirty="0" smtClean="0"/>
              <a:t> Q </a:t>
            </a:r>
            <a:r>
              <a:rPr lang="tr-TR" dirty="0"/>
              <a:t>= q</a:t>
            </a:r>
            <a:r>
              <a:rPr lang="tr-TR" baseline="-25000" dirty="0"/>
              <a:t>1</a:t>
            </a:r>
            <a:r>
              <a:rPr lang="tr-TR" dirty="0"/>
              <a:t>q</a:t>
            </a:r>
            <a:r>
              <a:rPr lang="tr-TR" baseline="-25000" dirty="0"/>
              <a:t>2</a:t>
            </a:r>
            <a:r>
              <a:rPr lang="tr-TR" dirty="0"/>
              <a:t>q</a:t>
            </a:r>
            <a:r>
              <a:rPr lang="tr-TR" baseline="-25000" dirty="0"/>
              <a:t>3</a:t>
            </a:r>
            <a:r>
              <a:rPr lang="tr-TR" dirty="0"/>
              <a:t> </a:t>
            </a:r>
            <a:r>
              <a:rPr lang="tr-TR" dirty="0" smtClean="0"/>
              <a:t>… </a:t>
            </a:r>
            <a:r>
              <a:rPr lang="tr-TR" err="1" smtClean="0"/>
              <a:t>q</a:t>
            </a:r>
            <a:r>
              <a:rPr lang="tr-TR" baseline="-25000" err="1" smtClean="0"/>
              <a:t>T</a:t>
            </a:r>
            <a:r>
              <a:rPr lang="tr-TR" smtClean="0"/>
              <a:t> </a:t>
            </a:r>
            <a:endParaRPr lang="en-US" smtClean="0"/>
          </a:p>
          <a:p>
            <a:pPr algn="just">
              <a:lnSpc>
                <a:spcPct val="120000"/>
              </a:lnSpc>
              <a:spcAft>
                <a:spcPts val="600"/>
              </a:spcAft>
            </a:pPr>
            <a:r>
              <a:rPr lang="en-US"/>
              <a:t>In the ice-cream </a:t>
            </a:r>
            <a:r>
              <a:rPr lang="en-US" smtClean="0"/>
              <a:t>task,</a:t>
            </a:r>
          </a:p>
          <a:p>
            <a:pPr lvl="1" algn="just">
              <a:lnSpc>
                <a:spcPct val="120000"/>
              </a:lnSpc>
              <a:spcAft>
                <a:spcPts val="600"/>
              </a:spcAft>
            </a:pPr>
            <a:r>
              <a:rPr lang="en-US" smtClean="0"/>
              <a:t> </a:t>
            </a:r>
            <a:r>
              <a:rPr lang="en-US"/>
              <a:t>given a sequence</a:t>
            </a:r>
            <a:r>
              <a:rPr lang="tr-TR"/>
              <a:t> </a:t>
            </a:r>
            <a:r>
              <a:rPr lang="en-US"/>
              <a:t>of ice-cream observations 3 1 3 and an HMM, the task of the decoder is to find the</a:t>
            </a:r>
            <a:r>
              <a:rPr lang="tr-TR"/>
              <a:t> </a:t>
            </a:r>
            <a:r>
              <a:rPr lang="en-US"/>
              <a:t>best hidden weather sequence </a:t>
            </a:r>
            <a:r>
              <a:rPr lang="tr-TR"/>
              <a:t>e.g., </a:t>
            </a:r>
            <a:r>
              <a:rPr lang="en-US"/>
              <a:t>(H H H)</a:t>
            </a:r>
            <a:endParaRPr lang="tr-TR"/>
          </a:p>
          <a:p>
            <a:pPr algn="just">
              <a:lnSpc>
                <a:spcPct val="120000"/>
              </a:lnSpc>
              <a:spcAft>
                <a:spcPts val="600"/>
              </a:spcAft>
            </a:pPr>
            <a:endParaRPr lang="tr-TR" dirty="0"/>
          </a:p>
        </p:txBody>
      </p:sp>
    </p:spTree>
    <p:extLst>
      <p:ext uri="{BB962C8B-B14F-4D97-AF65-F5344CB8AC3E}">
        <p14:creationId xmlns:p14="http://schemas.microsoft.com/office/powerpoint/2010/main" val="21800952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Decoding</a:t>
            </a:r>
            <a:r>
              <a:rPr lang="tr-TR" dirty="0" smtClean="0"/>
              <a:t>: </a:t>
            </a:r>
            <a:br>
              <a:rPr lang="tr-TR" dirty="0" smtClean="0"/>
            </a:br>
            <a:r>
              <a:rPr lang="tr-TR" dirty="0" err="1" smtClean="0"/>
              <a:t>The</a:t>
            </a:r>
            <a:r>
              <a:rPr lang="tr-TR" dirty="0" smtClean="0"/>
              <a:t> </a:t>
            </a:r>
            <a:r>
              <a:rPr lang="tr-TR" dirty="0" err="1" smtClean="0"/>
              <a:t>Viterbi</a:t>
            </a:r>
            <a:r>
              <a:rPr lang="tr-TR" dirty="0" smtClean="0"/>
              <a:t> </a:t>
            </a:r>
            <a:r>
              <a:rPr lang="tr-TR" dirty="0" err="1" smtClean="0"/>
              <a:t>Algorithm</a:t>
            </a:r>
            <a:endParaRPr lang="tr-TR" dirty="0"/>
          </a:p>
        </p:txBody>
      </p:sp>
      <p:sp>
        <p:nvSpPr>
          <p:cNvPr id="3" name="İçerik Yer Tutucusu 2"/>
          <p:cNvSpPr>
            <a:spLocks noGrp="1"/>
          </p:cNvSpPr>
          <p:nvPr>
            <p:ph idx="1"/>
          </p:nvPr>
        </p:nvSpPr>
        <p:spPr/>
        <p:txBody>
          <a:bodyPr>
            <a:normAutofit fontScale="85000" lnSpcReduction="10000"/>
          </a:bodyPr>
          <a:lstStyle/>
          <a:p>
            <a:pPr>
              <a:lnSpc>
                <a:spcPct val="120000"/>
              </a:lnSpc>
              <a:spcAft>
                <a:spcPts val="600"/>
              </a:spcAft>
            </a:pPr>
            <a:r>
              <a:rPr lang="tr-TR" dirty="0" err="1" smtClean="0"/>
              <a:t>It</a:t>
            </a:r>
            <a:r>
              <a:rPr lang="tr-TR" dirty="0" smtClean="0"/>
              <a:t> is </a:t>
            </a:r>
            <a:r>
              <a:rPr lang="tr-TR" dirty="0" err="1" smtClean="0"/>
              <a:t>again</a:t>
            </a:r>
            <a:r>
              <a:rPr lang="tr-TR" dirty="0" smtClean="0"/>
              <a:t> </a:t>
            </a:r>
            <a:r>
              <a:rPr lang="tr-TR" dirty="0" err="1" smtClean="0"/>
              <a:t>troublesome</a:t>
            </a:r>
            <a:r>
              <a:rPr lang="tr-TR" dirty="0" smtClean="0"/>
              <a:t> </a:t>
            </a:r>
            <a:r>
              <a:rPr lang="tr-TR" dirty="0" err="1" smtClean="0"/>
              <a:t>to</a:t>
            </a:r>
            <a:r>
              <a:rPr lang="tr-TR" dirty="0" smtClean="0"/>
              <a:t> </a:t>
            </a:r>
            <a:r>
              <a:rPr lang="tr-TR" dirty="0" err="1" smtClean="0"/>
              <a:t>compute</a:t>
            </a:r>
            <a:r>
              <a:rPr lang="tr-TR" dirty="0" smtClean="0"/>
              <a:t> </a:t>
            </a:r>
            <a:r>
              <a:rPr lang="tr-TR" dirty="0" err="1" smtClean="0"/>
              <a:t>the</a:t>
            </a:r>
            <a:r>
              <a:rPr lang="tr-TR" dirty="0" smtClean="0"/>
              <a:t> </a:t>
            </a:r>
            <a:r>
              <a:rPr lang="en-US" dirty="0"/>
              <a:t>likelihood of the observation sequence </a:t>
            </a:r>
            <a:r>
              <a:rPr lang="tr-TR" dirty="0" smtClean="0"/>
              <a:t>f</a:t>
            </a:r>
            <a:r>
              <a:rPr lang="en-US" dirty="0" smtClean="0"/>
              <a:t>or </a:t>
            </a:r>
            <a:r>
              <a:rPr lang="en-US" dirty="0"/>
              <a:t>each possible </a:t>
            </a:r>
            <a:r>
              <a:rPr lang="en-US" dirty="0" smtClean="0"/>
              <a:t>hidden</a:t>
            </a:r>
            <a:r>
              <a:rPr lang="tr-TR" dirty="0" smtClean="0"/>
              <a:t> </a:t>
            </a:r>
            <a:r>
              <a:rPr lang="en-US" dirty="0" smtClean="0"/>
              <a:t>state </a:t>
            </a:r>
            <a:r>
              <a:rPr lang="en-US" dirty="0"/>
              <a:t>sequence (HHH, HHC, HCH, etc</a:t>
            </a:r>
            <a:r>
              <a:rPr lang="en-US" dirty="0" smtClean="0"/>
              <a:t>.)</a:t>
            </a:r>
            <a:endParaRPr lang="tr-TR" dirty="0" smtClean="0"/>
          </a:p>
          <a:p>
            <a:pPr lvl="1">
              <a:lnSpc>
                <a:spcPct val="120000"/>
              </a:lnSpc>
              <a:spcAft>
                <a:spcPts val="600"/>
              </a:spcAft>
            </a:pPr>
            <a:r>
              <a:rPr lang="tr-TR" dirty="0" err="1" smtClean="0"/>
              <a:t>Remember</a:t>
            </a:r>
            <a:r>
              <a:rPr lang="tr-TR" dirty="0" smtClean="0"/>
              <a:t> </a:t>
            </a:r>
            <a:r>
              <a:rPr lang="tr-TR" dirty="0" err="1" smtClean="0"/>
              <a:t>that</a:t>
            </a:r>
            <a:r>
              <a:rPr lang="tr-TR" dirty="0" smtClean="0"/>
              <a:t> </a:t>
            </a:r>
            <a:r>
              <a:rPr lang="en-US" dirty="0" smtClean="0"/>
              <a:t>there </a:t>
            </a:r>
            <a:r>
              <a:rPr lang="en-US" dirty="0"/>
              <a:t>are an exponentially large number of state </a:t>
            </a:r>
            <a:r>
              <a:rPr lang="en-US" dirty="0" smtClean="0"/>
              <a:t>sequences</a:t>
            </a:r>
            <a:endParaRPr lang="tr-TR" dirty="0" smtClean="0"/>
          </a:p>
          <a:p>
            <a:pPr>
              <a:lnSpc>
                <a:spcPct val="120000"/>
              </a:lnSpc>
              <a:spcAft>
                <a:spcPts val="600"/>
              </a:spcAft>
            </a:pPr>
            <a:r>
              <a:rPr lang="en-US" dirty="0" smtClean="0"/>
              <a:t>Viterbi </a:t>
            </a:r>
            <a:r>
              <a:rPr lang="tr-TR" dirty="0" err="1" smtClean="0"/>
              <a:t>algorithm</a:t>
            </a:r>
            <a:endParaRPr lang="tr-TR" dirty="0" smtClean="0"/>
          </a:p>
          <a:p>
            <a:pPr lvl="1">
              <a:lnSpc>
                <a:spcPct val="120000"/>
              </a:lnSpc>
              <a:spcAft>
                <a:spcPts val="600"/>
              </a:spcAft>
            </a:pPr>
            <a:r>
              <a:rPr lang="en-US" dirty="0"/>
              <a:t>Like the forward algorithm, </a:t>
            </a:r>
            <a:r>
              <a:rPr lang="en-US" dirty="0" smtClean="0"/>
              <a:t>is </a:t>
            </a:r>
            <a:r>
              <a:rPr lang="en-US" dirty="0"/>
              <a:t>a kind of dynamic </a:t>
            </a:r>
            <a:r>
              <a:rPr lang="en-US" dirty="0" smtClean="0"/>
              <a:t>programming</a:t>
            </a:r>
            <a:r>
              <a:rPr lang="tr-TR" dirty="0" smtClean="0"/>
              <a:t> </a:t>
            </a:r>
            <a:r>
              <a:rPr lang="tr-TR" dirty="0" err="1" smtClean="0"/>
              <a:t>algorithm</a:t>
            </a:r>
            <a:endParaRPr lang="tr-TR" dirty="0"/>
          </a:p>
          <a:p>
            <a:pPr lvl="1">
              <a:lnSpc>
                <a:spcPct val="120000"/>
              </a:lnSpc>
              <a:spcAft>
                <a:spcPts val="600"/>
              </a:spcAft>
            </a:pPr>
            <a:r>
              <a:rPr lang="en-US" dirty="0" smtClean="0"/>
              <a:t>makes </a:t>
            </a:r>
            <a:r>
              <a:rPr lang="en-US" dirty="0"/>
              <a:t>uses of a dynamic programming trellis</a:t>
            </a:r>
            <a:endParaRPr lang="tr-TR" dirty="0"/>
          </a:p>
        </p:txBody>
      </p:sp>
    </p:spTree>
    <p:extLst>
      <p:ext uri="{BB962C8B-B14F-4D97-AF65-F5344CB8AC3E}">
        <p14:creationId xmlns:p14="http://schemas.microsoft.com/office/powerpoint/2010/main" val="955170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Temporal</a:t>
            </a:r>
            <a:r>
              <a:rPr lang="tr-TR" dirty="0" smtClean="0"/>
              <a:t> </a:t>
            </a:r>
            <a:r>
              <a:rPr lang="tr-TR" dirty="0" err="1" smtClean="0"/>
              <a:t>Proabilistic</a:t>
            </a:r>
            <a:r>
              <a:rPr lang="tr-TR" dirty="0" smtClean="0"/>
              <a:t> </a:t>
            </a:r>
            <a:r>
              <a:rPr lang="tr-TR" dirty="0" err="1" smtClean="0"/>
              <a:t>Reasoning</a:t>
            </a:r>
            <a:endParaRPr lang="tr-TR" dirty="0"/>
          </a:p>
        </p:txBody>
      </p:sp>
      <p:sp>
        <p:nvSpPr>
          <p:cNvPr id="3" name="İçerik Yer Tutucusu 2"/>
          <p:cNvSpPr>
            <a:spLocks noGrp="1"/>
          </p:cNvSpPr>
          <p:nvPr>
            <p:ph idx="1"/>
          </p:nvPr>
        </p:nvSpPr>
        <p:spPr/>
        <p:txBody>
          <a:bodyPr>
            <a:normAutofit/>
          </a:bodyPr>
          <a:lstStyle/>
          <a:p>
            <a:r>
              <a:rPr lang="en-US" dirty="0"/>
              <a:t>Temporal models use </a:t>
            </a:r>
            <a:endParaRPr lang="tr-TR" dirty="0" smtClean="0"/>
          </a:p>
          <a:p>
            <a:pPr lvl="1"/>
            <a:r>
              <a:rPr lang="en-US" dirty="0" smtClean="0"/>
              <a:t>state </a:t>
            </a:r>
            <a:r>
              <a:rPr lang="tr-TR" dirty="0" err="1" smtClean="0"/>
              <a:t>variables</a:t>
            </a:r>
            <a:endParaRPr lang="tr-TR" dirty="0" smtClean="0"/>
          </a:p>
          <a:p>
            <a:pPr lvl="1"/>
            <a:r>
              <a:rPr lang="tr-TR" dirty="0" err="1" smtClean="0"/>
              <a:t>observation</a:t>
            </a:r>
            <a:r>
              <a:rPr lang="tr-TR" dirty="0" smtClean="0"/>
              <a:t> (</a:t>
            </a:r>
            <a:r>
              <a:rPr lang="en-US" dirty="0" smtClean="0"/>
              <a:t>sensor</a:t>
            </a:r>
            <a:r>
              <a:rPr lang="tr-TR" dirty="0" smtClean="0"/>
              <a:t>)</a:t>
            </a:r>
            <a:r>
              <a:rPr lang="en-US" dirty="0" smtClean="0"/>
              <a:t> </a:t>
            </a:r>
            <a:r>
              <a:rPr lang="en-US" dirty="0"/>
              <a:t>variables </a:t>
            </a:r>
            <a:endParaRPr lang="tr-TR" dirty="0" smtClean="0"/>
          </a:p>
          <a:p>
            <a:pPr marL="0" indent="0">
              <a:buNone/>
            </a:pPr>
            <a:r>
              <a:rPr lang="tr-TR" dirty="0"/>
              <a:t>	</a:t>
            </a:r>
            <a:r>
              <a:rPr lang="tr-TR" dirty="0" smtClean="0"/>
              <a:t>			</a:t>
            </a:r>
            <a:r>
              <a:rPr lang="en-US" dirty="0" smtClean="0"/>
              <a:t>replicated </a:t>
            </a:r>
            <a:r>
              <a:rPr lang="en-US" dirty="0"/>
              <a:t>over </a:t>
            </a:r>
            <a:r>
              <a:rPr lang="en-US" dirty="0" smtClean="0"/>
              <a:t>time</a:t>
            </a:r>
            <a:r>
              <a:rPr lang="tr-TR" dirty="0" smtClean="0"/>
              <a:t>,</a:t>
            </a:r>
            <a:endParaRPr lang="en-US" dirty="0"/>
          </a:p>
          <a:p>
            <a:r>
              <a:rPr lang="en-US" dirty="0"/>
              <a:t>Markov assumptions and </a:t>
            </a:r>
            <a:r>
              <a:rPr lang="en-US" dirty="0" err="1" smtClean="0"/>
              <a:t>stationarity</a:t>
            </a:r>
            <a:r>
              <a:rPr lang="en-US" dirty="0" smtClean="0"/>
              <a:t> </a:t>
            </a:r>
            <a:r>
              <a:rPr lang="en-US" dirty="0"/>
              <a:t>assumption, so we need</a:t>
            </a:r>
          </a:p>
          <a:p>
            <a:pPr marL="971550" lvl="1" indent="-514350">
              <a:buFont typeface="+mj-lt"/>
              <a:buAutoNum type="arabicPeriod"/>
            </a:pPr>
            <a:r>
              <a:rPr lang="tr-TR" dirty="0" err="1" smtClean="0"/>
              <a:t>transition</a:t>
            </a:r>
            <a:r>
              <a:rPr lang="tr-TR" dirty="0" smtClean="0"/>
              <a:t> model P(Q</a:t>
            </a:r>
            <a:r>
              <a:rPr lang="tr-TR" baseline="-25000" dirty="0" smtClean="0"/>
              <a:t>t</a:t>
            </a:r>
            <a:r>
              <a:rPr lang="tr-TR" dirty="0" smtClean="0"/>
              <a:t>|Q</a:t>
            </a:r>
            <a:r>
              <a:rPr lang="tr-TR" baseline="-25000" dirty="0" smtClean="0"/>
              <a:t>t-1</a:t>
            </a:r>
            <a:r>
              <a:rPr lang="tr-TR" dirty="0" smtClean="0"/>
              <a:t>)</a:t>
            </a:r>
            <a:endParaRPr lang="tr-TR" dirty="0"/>
          </a:p>
          <a:p>
            <a:pPr marL="971550" lvl="1" indent="-514350">
              <a:buFont typeface="+mj-lt"/>
              <a:buAutoNum type="arabicPeriod"/>
            </a:pPr>
            <a:r>
              <a:rPr lang="tr-TR" dirty="0" err="1" smtClean="0"/>
              <a:t>observation</a:t>
            </a:r>
            <a:r>
              <a:rPr lang="tr-TR" dirty="0" smtClean="0"/>
              <a:t> (sensor) </a:t>
            </a:r>
            <a:r>
              <a:rPr lang="tr-TR" dirty="0"/>
              <a:t>model </a:t>
            </a:r>
            <a:r>
              <a:rPr lang="tr-TR" dirty="0" smtClean="0"/>
              <a:t>P(</a:t>
            </a:r>
            <a:r>
              <a:rPr lang="tr-TR" dirty="0" err="1" smtClean="0"/>
              <a:t>O</a:t>
            </a:r>
            <a:r>
              <a:rPr lang="tr-TR" baseline="-25000" dirty="0" err="1" smtClean="0"/>
              <a:t>t</a:t>
            </a:r>
            <a:r>
              <a:rPr lang="tr-TR" dirty="0" err="1" smtClean="0"/>
              <a:t>|Q</a:t>
            </a:r>
            <a:r>
              <a:rPr lang="tr-TR" baseline="-25000" dirty="0" err="1" smtClean="0"/>
              <a:t>t</a:t>
            </a:r>
            <a:r>
              <a:rPr lang="tr-TR" dirty="0" smtClean="0"/>
              <a:t>)</a:t>
            </a:r>
            <a:endParaRPr lang="tr-TR" dirty="0"/>
          </a:p>
        </p:txBody>
      </p:sp>
    </p:spTree>
    <p:extLst>
      <p:ext uri="{BB962C8B-B14F-4D97-AF65-F5344CB8AC3E}">
        <p14:creationId xmlns:p14="http://schemas.microsoft.com/office/powerpoint/2010/main" val="12413843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The</a:t>
            </a:r>
            <a:r>
              <a:rPr lang="tr-TR" dirty="0" smtClean="0"/>
              <a:t> </a:t>
            </a:r>
            <a:r>
              <a:rPr lang="tr-TR" dirty="0" err="1" smtClean="0"/>
              <a:t>Viterbi</a:t>
            </a:r>
            <a:r>
              <a:rPr lang="tr-TR" dirty="0" smtClean="0"/>
              <a:t> </a:t>
            </a:r>
            <a:r>
              <a:rPr lang="tr-TR" dirty="0" err="1" smtClean="0"/>
              <a:t>Algorithm</a:t>
            </a:r>
            <a:r>
              <a:rPr lang="tr-TR" dirty="0" smtClean="0"/>
              <a:t>: </a:t>
            </a:r>
            <a:r>
              <a:rPr lang="tr-TR" dirty="0" err="1" smtClean="0"/>
              <a:t>Trellis</a:t>
            </a:r>
            <a:endParaRPr lang="tr-TR" dirty="0"/>
          </a:p>
        </p:txBody>
      </p:sp>
      <p:sp>
        <p:nvSpPr>
          <p:cNvPr id="3" name="İçerik Yer Tutucusu 2"/>
          <p:cNvSpPr>
            <a:spLocks noGrp="1"/>
          </p:cNvSpPr>
          <p:nvPr>
            <p:ph idx="1"/>
          </p:nvPr>
        </p:nvSpPr>
        <p:spPr/>
        <p:txBody>
          <a:bodyPr/>
          <a:lstStyle/>
          <a:p>
            <a:endParaRPr lang="tr-TR"/>
          </a:p>
        </p:txBody>
      </p:sp>
      <p:pic>
        <p:nvPicPr>
          <p:cNvPr id="1229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67544" y="1221069"/>
            <a:ext cx="8136904" cy="5448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1704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The</a:t>
            </a:r>
            <a:r>
              <a:rPr lang="tr-TR" dirty="0" smtClean="0"/>
              <a:t> </a:t>
            </a:r>
            <a:r>
              <a:rPr lang="tr-TR" dirty="0" err="1" smtClean="0"/>
              <a:t>Viterbi</a:t>
            </a:r>
            <a:r>
              <a:rPr lang="tr-TR" dirty="0" smtClean="0"/>
              <a:t> </a:t>
            </a:r>
            <a:r>
              <a:rPr lang="tr-TR" dirty="0" err="1" smtClean="0"/>
              <a:t>Algorithm</a:t>
            </a:r>
            <a:r>
              <a:rPr lang="tr-TR" dirty="0" smtClean="0"/>
              <a:t>: </a:t>
            </a:r>
            <a:r>
              <a:rPr lang="tr-TR" dirty="0" err="1" smtClean="0"/>
              <a:t>Trellis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456184"/>
                <a:ext cx="8229600" cy="5069160"/>
              </a:xfrm>
            </p:spPr>
            <p:txBody>
              <a:bodyPr>
                <a:normAutofit fontScale="77500" lnSpcReduction="20000"/>
              </a:bodyPr>
              <a:lstStyle/>
              <a:p>
                <a:pPr algn="just">
                  <a:lnSpc>
                    <a:spcPct val="120000"/>
                  </a:lnSpc>
                  <a:spcAft>
                    <a:spcPts val="300"/>
                  </a:spcAft>
                </a:pPr>
                <a:r>
                  <a:rPr lang="en-US" dirty="0" smtClean="0"/>
                  <a:t>Each </a:t>
                </a:r>
                <a:r>
                  <a:rPr lang="en-US" dirty="0"/>
                  <a:t>cell of the </a:t>
                </a:r>
                <a:r>
                  <a:rPr lang="tr-TR" dirty="0" err="1" smtClean="0"/>
                  <a:t>Viterbi</a:t>
                </a:r>
                <a:r>
                  <a:rPr lang="tr-TR" dirty="0" smtClean="0"/>
                  <a:t> </a:t>
                </a:r>
                <a:r>
                  <a:rPr lang="tr-TR" dirty="0" err="1" smtClean="0"/>
                  <a:t>algorithm</a:t>
                </a:r>
                <a:r>
                  <a:rPr lang="tr-TR" dirty="0" smtClean="0"/>
                  <a:t> </a:t>
                </a:r>
                <a:r>
                  <a:rPr lang="en-US" dirty="0" smtClean="0"/>
                  <a:t>trellis</a:t>
                </a:r>
                <a:r>
                  <a:rPr lang="en-US" dirty="0"/>
                  <a:t>, </a:t>
                </a:r>
                <a:endParaRPr lang="tr-TR" dirty="0" smtClean="0"/>
              </a:p>
              <a:p>
                <a:pPr lvl="1" algn="just">
                  <a:lnSpc>
                    <a:spcPct val="120000"/>
                  </a:lnSpc>
                  <a:spcAft>
                    <a:spcPts val="300"/>
                  </a:spcAft>
                </a:pPr>
                <a14:m>
                  <m:oMath xmlns:m="http://schemas.openxmlformats.org/officeDocument/2006/math">
                    <m:sSub>
                      <m:sSubPr>
                        <m:ctrlPr>
                          <a:rPr lang="tr-TR" i="1" dirty="0" smtClean="0">
                            <a:latin typeface="Cambria Math" panose="02040503050406030204" pitchFamily="18" charset="0"/>
                            <a:ea typeface="Cambria Math"/>
                          </a:rPr>
                        </m:ctrlPr>
                      </m:sSubPr>
                      <m:e>
                        <m:r>
                          <a:rPr lang="tr-TR" b="0" i="1" dirty="0" smtClean="0">
                            <a:latin typeface="Cambria Math"/>
                            <a:ea typeface="Cambria Math"/>
                          </a:rPr>
                          <m:t>𝑣</m:t>
                        </m:r>
                      </m:e>
                      <m:sub>
                        <m:r>
                          <a:rPr lang="tr-TR" i="1" dirty="0">
                            <a:latin typeface="Cambria Math"/>
                            <a:ea typeface="Cambria Math"/>
                          </a:rPr>
                          <m:t>𝑡</m:t>
                        </m:r>
                      </m:sub>
                    </m:sSub>
                    <m:d>
                      <m:dPr>
                        <m:ctrlPr>
                          <a:rPr lang="tr-TR" i="1" dirty="0">
                            <a:latin typeface="Cambria Math" panose="02040503050406030204" pitchFamily="18" charset="0"/>
                            <a:ea typeface="Cambria Math"/>
                          </a:rPr>
                        </m:ctrlPr>
                      </m:dPr>
                      <m:e>
                        <m:r>
                          <a:rPr lang="tr-TR" i="1" dirty="0">
                            <a:latin typeface="Cambria Math"/>
                            <a:ea typeface="Cambria Math"/>
                          </a:rPr>
                          <m:t>𝑗</m:t>
                        </m:r>
                      </m:e>
                    </m:d>
                    <m:r>
                      <a:rPr lang="tr-TR" b="0" i="1" dirty="0" smtClean="0">
                        <a:latin typeface="Cambria Math"/>
                        <a:ea typeface="Cambria Math"/>
                      </a:rPr>
                      <m:t>:</m:t>
                    </m:r>
                    <m:r>
                      <a:rPr lang="tr-TR" i="1" dirty="0">
                        <a:latin typeface="Cambria Math"/>
                        <a:ea typeface="Cambria Math"/>
                      </a:rPr>
                      <m:t> </m:t>
                    </m:r>
                  </m:oMath>
                </a14:m>
                <a:r>
                  <a:rPr lang="en-US" dirty="0"/>
                  <a:t>given</a:t>
                </a:r>
                <a:r>
                  <a:rPr lang="tr-TR" dirty="0"/>
                  <a:t> </a:t>
                </a:r>
                <a:r>
                  <a:rPr lang="en-US" dirty="0"/>
                  <a:t>the automaton </a:t>
                </a:r>
                <a:r>
                  <a:rPr lang="el-GR" dirty="0" smtClean="0"/>
                  <a:t>λ</a:t>
                </a:r>
                <a:r>
                  <a:rPr lang="tr-TR" dirty="0" smtClean="0"/>
                  <a:t>, </a:t>
                </a:r>
                <a:r>
                  <a:rPr lang="en-US" dirty="0" smtClean="0"/>
                  <a:t>represents </a:t>
                </a:r>
                <a:r>
                  <a:rPr lang="en-US" dirty="0"/>
                  <a:t>the probability that </a:t>
                </a:r>
                <a:endParaRPr lang="tr-TR" dirty="0" smtClean="0"/>
              </a:p>
              <a:p>
                <a:pPr lvl="2" algn="just">
                  <a:lnSpc>
                    <a:spcPct val="120000"/>
                  </a:lnSpc>
                  <a:spcAft>
                    <a:spcPts val="300"/>
                  </a:spcAft>
                </a:pPr>
                <a:r>
                  <a:rPr lang="en-US" dirty="0" smtClean="0"/>
                  <a:t>the </a:t>
                </a:r>
                <a:r>
                  <a:rPr lang="en-US" dirty="0"/>
                  <a:t>HMM is in state j </a:t>
                </a:r>
                <a:r>
                  <a:rPr lang="en-US" dirty="0" smtClean="0"/>
                  <a:t>after </a:t>
                </a:r>
                <a:r>
                  <a:rPr lang="en-US" dirty="0"/>
                  <a:t>seeing the first t </a:t>
                </a:r>
                <a:r>
                  <a:rPr lang="en-US" dirty="0" smtClean="0"/>
                  <a:t>observations</a:t>
                </a:r>
                <a:r>
                  <a:rPr lang="tr-TR" dirty="0" smtClean="0"/>
                  <a:t> </a:t>
                </a:r>
                <a:r>
                  <a:rPr lang="tr-TR" dirty="0" err="1" smtClean="0"/>
                  <a:t>and</a:t>
                </a:r>
                <a:endParaRPr lang="tr-TR" dirty="0" smtClean="0"/>
              </a:p>
              <a:p>
                <a:pPr lvl="2" algn="just">
                  <a:lnSpc>
                    <a:spcPct val="120000"/>
                  </a:lnSpc>
                  <a:spcAft>
                    <a:spcPts val="300"/>
                  </a:spcAft>
                </a:pPr>
                <a:r>
                  <a:rPr lang="en-US" dirty="0" smtClean="0"/>
                  <a:t>passing </a:t>
                </a:r>
                <a:r>
                  <a:rPr lang="en-US" dirty="0"/>
                  <a:t>through the most probable state sequence </a:t>
                </a:r>
                <a:r>
                  <a:rPr lang="tr-TR" dirty="0" smtClean="0"/>
                  <a:t>q</a:t>
                </a:r>
                <a:r>
                  <a:rPr lang="tr-TR" baseline="-25000" dirty="0" smtClean="0"/>
                  <a:t>0</a:t>
                </a:r>
                <a:r>
                  <a:rPr lang="tr-TR" dirty="0" smtClean="0"/>
                  <a:t>,q</a:t>
                </a:r>
                <a:r>
                  <a:rPr lang="tr-TR" baseline="-25000" dirty="0" smtClean="0"/>
                  <a:t>1</a:t>
                </a:r>
                <a:r>
                  <a:rPr lang="tr-TR" dirty="0" smtClean="0"/>
                  <a:t>,…, q</a:t>
                </a:r>
                <a:r>
                  <a:rPr lang="tr-TR" baseline="-25000" dirty="0" smtClean="0"/>
                  <a:t>t-1</a:t>
                </a:r>
                <a:endParaRPr lang="tr-TR" dirty="0"/>
              </a:p>
              <a:p>
                <a:pPr lvl="1" algn="just">
                  <a:lnSpc>
                    <a:spcPct val="120000"/>
                  </a:lnSpc>
                  <a:spcAft>
                    <a:spcPts val="300"/>
                  </a:spcAft>
                </a:pPr>
                <a:r>
                  <a:rPr lang="en-US" dirty="0" smtClean="0"/>
                  <a:t>The </a:t>
                </a:r>
                <a:r>
                  <a:rPr lang="en-US" dirty="0"/>
                  <a:t>value of each cell </a:t>
                </a: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i="1" dirty="0">
                            <a:latin typeface="Cambria Math"/>
                            <a:ea typeface="Cambria Math"/>
                          </a:rPr>
                          <m:t>𝑡</m:t>
                        </m:r>
                      </m:sub>
                    </m:sSub>
                    <m:r>
                      <a:rPr lang="tr-TR" i="1" dirty="0">
                        <a:latin typeface="Cambria Math"/>
                        <a:ea typeface="Cambria Math"/>
                      </a:rPr>
                      <m:t>(</m:t>
                    </m:r>
                    <m:r>
                      <a:rPr lang="tr-TR" i="1" dirty="0">
                        <a:latin typeface="Cambria Math"/>
                        <a:ea typeface="Cambria Math"/>
                      </a:rPr>
                      <m:t>𝑗</m:t>
                    </m:r>
                    <m:r>
                      <a:rPr lang="tr-TR" i="1" dirty="0">
                        <a:latin typeface="Cambria Math"/>
                        <a:ea typeface="Cambria Math"/>
                      </a:rPr>
                      <m:t>) </m:t>
                    </m:r>
                  </m:oMath>
                </a14:m>
                <a:r>
                  <a:rPr lang="en-US" dirty="0"/>
                  <a:t>is computed by recursively taking </a:t>
                </a:r>
                <a:r>
                  <a:rPr lang="en-US" dirty="0" smtClean="0"/>
                  <a:t>the</a:t>
                </a:r>
                <a:r>
                  <a:rPr lang="tr-TR" dirty="0" smtClean="0"/>
                  <a:t> </a:t>
                </a:r>
                <a:r>
                  <a:rPr lang="en-US" dirty="0" smtClean="0"/>
                  <a:t>most </a:t>
                </a:r>
                <a:r>
                  <a:rPr lang="en-US" dirty="0"/>
                  <a:t>probable path that could lead us to this cell. </a:t>
                </a:r>
                <a:endParaRPr lang="tr-TR" dirty="0" smtClean="0"/>
              </a:p>
              <a:p>
                <a:pPr algn="just">
                  <a:lnSpc>
                    <a:spcPct val="120000"/>
                  </a:lnSpc>
                  <a:spcAft>
                    <a:spcPts val="300"/>
                  </a:spcAft>
                </a:pPr>
                <a:r>
                  <a:rPr lang="en-US" dirty="0" smtClean="0"/>
                  <a:t>Formally</a:t>
                </a:r>
                <a:r>
                  <a:rPr lang="en-US" dirty="0"/>
                  <a:t>, each cell expresses the following probability:</a:t>
                </a:r>
                <a:endParaRPr lang="tr-TR" dirty="0"/>
              </a:p>
              <a:p>
                <a:pPr marL="457200" lvl="1" indent="0" algn="just">
                  <a:lnSpc>
                    <a:spcPct val="120000"/>
                  </a:lnSpc>
                  <a:spcAft>
                    <a:spcPts val="300"/>
                  </a:spcAft>
                  <a:buNone/>
                </a:pP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i="1" dirty="0">
                            <a:latin typeface="Cambria Math"/>
                            <a:ea typeface="Cambria Math"/>
                          </a:rPr>
                          <m:t>𝑡</m:t>
                        </m:r>
                      </m:sub>
                    </m:sSub>
                    <m:r>
                      <a:rPr lang="tr-TR" i="1" dirty="0">
                        <a:latin typeface="Cambria Math"/>
                        <a:ea typeface="Cambria Math"/>
                      </a:rPr>
                      <m:t>(</m:t>
                    </m:r>
                    <m:r>
                      <a:rPr lang="tr-TR" i="1" dirty="0">
                        <a:latin typeface="Cambria Math"/>
                        <a:ea typeface="Cambria Math"/>
                      </a:rPr>
                      <m:t>𝑗</m:t>
                    </m:r>
                    <m:r>
                      <a:rPr lang="tr-TR" i="1" dirty="0">
                        <a:latin typeface="Cambria Math"/>
                        <a:ea typeface="Cambria Math"/>
                      </a:rPr>
                      <m:t>)</m:t>
                    </m:r>
                  </m:oMath>
                </a14:m>
                <a:r>
                  <a:rPr lang="tr-TR" dirty="0" smtClean="0"/>
                  <a:t> </a:t>
                </a:r>
                <a:r>
                  <a:rPr lang="tr-TR" dirty="0"/>
                  <a:t>=</a:t>
                </a:r>
                <a:r>
                  <a:rPr lang="tr-TR" dirty="0" smtClean="0"/>
                  <a:t> </a:t>
                </a:r>
                <a14:m>
                  <m:oMath xmlns:m="http://schemas.openxmlformats.org/officeDocument/2006/math">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a:rPr>
                              <m:t>max</m:t>
                            </m:r>
                          </m:e>
                          <m:lim>
                            <m:r>
                              <m:rPr>
                                <m:nor/>
                              </m:rPr>
                              <a:rPr lang="tr-TR" dirty="0"/>
                              <m:t>q</m:t>
                            </m:r>
                            <m:r>
                              <m:rPr>
                                <m:nor/>
                              </m:rPr>
                              <a:rPr lang="tr-TR" baseline="-25000" dirty="0"/>
                              <m:t>0</m:t>
                            </m:r>
                            <m:r>
                              <m:rPr>
                                <m:nor/>
                              </m:rPr>
                              <a:rPr lang="tr-TR" dirty="0"/>
                              <m:t>, </m:t>
                            </m:r>
                            <m:r>
                              <m:rPr>
                                <m:nor/>
                              </m:rPr>
                              <a:rPr lang="tr-TR" dirty="0"/>
                              <m:t>q</m:t>
                            </m:r>
                            <m:r>
                              <m:rPr>
                                <m:nor/>
                              </m:rPr>
                              <a:rPr lang="tr-TR" baseline="-25000" dirty="0"/>
                              <m:t>1</m:t>
                            </m:r>
                            <m:r>
                              <m:rPr>
                                <m:nor/>
                              </m:rPr>
                              <a:rPr lang="tr-TR" dirty="0"/>
                              <m:t>,</m:t>
                            </m:r>
                            <m:r>
                              <m:rPr>
                                <m:nor/>
                              </m:rPr>
                              <a:rPr lang="tr-TR" dirty="0"/>
                              <m:t>…</m:t>
                            </m:r>
                            <m:r>
                              <m:rPr>
                                <m:nor/>
                              </m:rPr>
                              <a:rPr lang="tr-TR" dirty="0"/>
                              <m:t>,</m:t>
                            </m:r>
                            <m:r>
                              <m:rPr>
                                <m:nor/>
                              </m:rPr>
                              <a:rPr lang="tr-TR" dirty="0"/>
                              <m:t>q</m:t>
                            </m:r>
                            <m:r>
                              <m:rPr>
                                <m:nor/>
                              </m:rPr>
                              <a:rPr lang="en-US" baseline="-25000" dirty="0"/>
                              <m:t>t</m:t>
                            </m:r>
                            <m:r>
                              <m:rPr>
                                <m:nor/>
                              </m:rPr>
                              <a:rPr lang="en-US" baseline="-25000" dirty="0"/>
                              <m:t>−</m:t>
                            </m:r>
                            <m:r>
                              <m:rPr>
                                <m:nor/>
                              </m:rPr>
                              <a:rPr lang="tr-TR" baseline="-25000" dirty="0"/>
                              <m:t>1</m:t>
                            </m:r>
                          </m:lim>
                        </m:limLow>
                      </m:fName>
                      <m:e>
                        <m:r>
                          <m:rPr>
                            <m:nor/>
                          </m:rPr>
                          <a:rPr lang="tr-TR" dirty="0"/>
                          <m:t>P</m:t>
                        </m:r>
                        <m:r>
                          <m:rPr>
                            <m:nor/>
                          </m:rPr>
                          <a:rPr lang="tr-TR" dirty="0"/>
                          <m:t>(</m:t>
                        </m:r>
                        <m:r>
                          <m:rPr>
                            <m:nor/>
                          </m:rPr>
                          <a:rPr lang="tr-TR" dirty="0"/>
                          <m:t>q</m:t>
                        </m:r>
                        <m:r>
                          <m:rPr>
                            <m:nor/>
                          </m:rPr>
                          <a:rPr lang="tr-TR" baseline="-25000" dirty="0"/>
                          <m:t>0</m:t>
                        </m:r>
                        <m:r>
                          <m:rPr>
                            <m:nor/>
                          </m:rPr>
                          <a:rPr lang="tr-TR" dirty="0"/>
                          <m:t>, </m:t>
                        </m:r>
                        <m:r>
                          <m:rPr>
                            <m:nor/>
                          </m:rPr>
                          <a:rPr lang="tr-TR" dirty="0"/>
                          <m:t>q</m:t>
                        </m:r>
                        <m:r>
                          <m:rPr>
                            <m:nor/>
                          </m:rPr>
                          <a:rPr lang="tr-TR" baseline="-25000" dirty="0"/>
                          <m:t>1</m:t>
                        </m:r>
                        <m:r>
                          <m:rPr>
                            <m:nor/>
                          </m:rPr>
                          <a:rPr lang="tr-TR" dirty="0"/>
                          <m:t>,</m:t>
                        </m:r>
                        <m:r>
                          <m:rPr>
                            <m:nor/>
                          </m:rPr>
                          <a:rPr lang="tr-TR" b="0" i="0" dirty="0" smtClean="0"/>
                          <m:t> </m:t>
                        </m:r>
                        <m:r>
                          <m:rPr>
                            <m:nor/>
                          </m:rPr>
                          <a:rPr lang="tr-TR" dirty="0"/>
                          <m:t>…</m:t>
                        </m:r>
                        <m:r>
                          <m:rPr>
                            <m:nor/>
                          </m:rPr>
                          <a:rPr lang="tr-TR" dirty="0"/>
                          <m:t>, </m:t>
                        </m:r>
                        <m:r>
                          <m:rPr>
                            <m:nor/>
                          </m:rPr>
                          <a:rPr lang="tr-TR" dirty="0"/>
                          <m:t>q</m:t>
                        </m:r>
                        <m:r>
                          <m:rPr>
                            <m:nor/>
                          </m:rPr>
                          <a:rPr lang="en-US" b="0" i="0" baseline="-25000" dirty="0" smtClean="0"/>
                          <m:t>t</m:t>
                        </m:r>
                        <m:r>
                          <m:rPr>
                            <m:nor/>
                          </m:rPr>
                          <a:rPr lang="en-US" b="0" i="0" baseline="-25000" dirty="0" smtClean="0"/>
                          <m:t>−</m:t>
                        </m:r>
                        <m:r>
                          <m:rPr>
                            <m:nor/>
                          </m:rPr>
                          <a:rPr lang="tr-TR" b="0" i="0" baseline="-25000" dirty="0" smtClean="0"/>
                          <m:t>1</m:t>
                        </m:r>
                        <m:r>
                          <m:rPr>
                            <m:nor/>
                          </m:rPr>
                          <a:rPr lang="tr-TR" b="0" i="0" baseline="-25000" dirty="0" smtClean="0"/>
                          <m:t>, </m:t>
                        </m:r>
                        <m:r>
                          <m:rPr>
                            <m:nor/>
                          </m:rPr>
                          <a:rPr lang="tr-TR" dirty="0"/>
                          <m:t>o</m:t>
                        </m:r>
                        <m:r>
                          <m:rPr>
                            <m:nor/>
                          </m:rPr>
                          <a:rPr lang="tr-TR" baseline="-25000" dirty="0"/>
                          <m:t>1</m:t>
                        </m:r>
                        <m:r>
                          <m:rPr>
                            <m:nor/>
                          </m:rPr>
                          <a:rPr lang="tr-TR" dirty="0"/>
                          <m:t>, </m:t>
                        </m:r>
                        <m:r>
                          <m:rPr>
                            <m:nor/>
                          </m:rPr>
                          <a:rPr lang="tr-TR" dirty="0"/>
                          <m:t>o</m:t>
                        </m:r>
                        <m:r>
                          <m:rPr>
                            <m:nor/>
                          </m:rPr>
                          <a:rPr lang="tr-TR" baseline="-25000" dirty="0"/>
                          <m:t>2</m:t>
                        </m:r>
                        <m:r>
                          <m:rPr>
                            <m:nor/>
                          </m:rPr>
                          <a:rPr lang="tr-TR" dirty="0"/>
                          <m:t>,</m:t>
                        </m:r>
                        <m:r>
                          <m:rPr>
                            <m:nor/>
                          </m:rPr>
                          <a:rPr lang="tr-TR" b="0" i="0" dirty="0" smtClean="0"/>
                          <m:t> </m:t>
                        </m:r>
                        <m:r>
                          <m:rPr>
                            <m:nor/>
                          </m:rPr>
                          <a:rPr lang="tr-TR" dirty="0"/>
                          <m:t>…</m:t>
                        </m:r>
                        <m:r>
                          <m:rPr>
                            <m:nor/>
                          </m:rPr>
                          <a:rPr lang="tr-TR" dirty="0"/>
                          <m:t>, </m:t>
                        </m:r>
                        <m:r>
                          <m:rPr>
                            <m:nor/>
                          </m:rPr>
                          <a:rPr lang="tr-TR" dirty="0"/>
                          <m:t>o</m:t>
                        </m:r>
                        <m:r>
                          <m:rPr>
                            <m:nor/>
                          </m:rPr>
                          <a:rPr lang="tr-TR" b="0" i="0" baseline="-25000" dirty="0" smtClean="0"/>
                          <m:t>t</m:t>
                        </m:r>
                        <m:r>
                          <m:rPr>
                            <m:nor/>
                          </m:rPr>
                          <a:rPr lang="tr-TR" dirty="0"/>
                          <m:t>,</m:t>
                        </m:r>
                        <m:r>
                          <m:rPr>
                            <m:nor/>
                          </m:rPr>
                          <a:rPr lang="tr-TR" dirty="0"/>
                          <m:t>q</m:t>
                        </m:r>
                        <m:r>
                          <m:rPr>
                            <m:nor/>
                          </m:rPr>
                          <a:rPr lang="en-US" baseline="-25000" dirty="0"/>
                          <m:t>t</m:t>
                        </m:r>
                        <m:r>
                          <m:rPr>
                            <m:nor/>
                          </m:rPr>
                          <a:rPr lang="en-US" b="0" i="0" dirty="0" smtClean="0"/>
                          <m:t>=</m:t>
                        </m:r>
                        <m:r>
                          <m:rPr>
                            <m:nor/>
                          </m:rPr>
                          <a:rPr lang="en-US" b="0" i="0" dirty="0" smtClean="0"/>
                          <m:t>j</m:t>
                        </m:r>
                        <m:r>
                          <m:rPr>
                            <m:nor/>
                          </m:rPr>
                          <a:rPr lang="tr-TR" dirty="0"/>
                          <m:t>|</m:t>
                        </m:r>
                        <m:r>
                          <m:rPr>
                            <m:nor/>
                          </m:rPr>
                          <a:rPr lang="el-GR" dirty="0"/>
                          <m:t>λ</m:t>
                        </m:r>
                        <m:r>
                          <m:rPr>
                            <m:nor/>
                          </m:rPr>
                          <a:rPr lang="tr-TR" dirty="0"/>
                          <m:t>)</m:t>
                        </m:r>
                        <m:r>
                          <m:rPr>
                            <m:nor/>
                          </m:rPr>
                          <a:rPr lang="tr-TR" b="0" i="0" dirty="0" smtClean="0"/>
                          <m:t> </m:t>
                        </m:r>
                      </m:e>
                    </m:func>
                  </m:oMath>
                </a14:m>
                <a:endParaRPr lang="tr-TR" dirty="0" smtClean="0"/>
              </a:p>
              <a:p>
                <a:pPr marL="457200" lvl="1" indent="0" algn="just">
                  <a:lnSpc>
                    <a:spcPct val="120000"/>
                  </a:lnSpc>
                  <a:spcAft>
                    <a:spcPts val="300"/>
                  </a:spcAft>
                  <a:buNone/>
                </a:pPr>
                <a:r>
                  <a:rPr lang="tr-TR" dirty="0"/>
                  <a:t>	</a:t>
                </a:r>
                <a:r>
                  <a:rPr lang="tr-TR" dirty="0" smtClean="0"/>
                  <a:t>			</a:t>
                </a:r>
                <a:r>
                  <a:rPr lang="tr-TR" dirty="0"/>
                  <a:t>=</a:t>
                </a:r>
                <a14:m>
                  <m:oMath xmlns:m="http://schemas.openxmlformats.org/officeDocument/2006/math">
                    <m:r>
                      <a:rPr lang="tr-TR" b="0" i="0" smtClean="0">
                        <a:latin typeface="Cambria Math"/>
                      </a:rPr>
                      <m:t> </m:t>
                    </m:r>
                    <m:sSubSup>
                      <m:sSubSupPr>
                        <m:ctrlPr>
                          <a:rPr lang="tr-TR" i="1" smtClean="0">
                            <a:latin typeface="Cambria Math" panose="02040503050406030204" pitchFamily="18" charset="0"/>
                          </a:rPr>
                        </m:ctrlPr>
                      </m:sSubSupPr>
                      <m:e>
                        <m:r>
                          <a:rPr lang="tr-TR" b="0" i="1" smtClean="0">
                            <a:latin typeface="Cambria Math"/>
                          </a:rPr>
                          <m:t>𝑚𝑎𝑥</m:t>
                        </m:r>
                      </m:e>
                      <m:sub>
                        <m:r>
                          <a:rPr lang="tr-TR" b="0" i="1" smtClean="0">
                            <a:latin typeface="Cambria Math"/>
                          </a:rPr>
                          <m:t>𝑖</m:t>
                        </m:r>
                        <m:r>
                          <a:rPr lang="tr-TR" b="0" i="1" smtClean="0">
                            <a:latin typeface="Cambria Math"/>
                          </a:rPr>
                          <m:t>=</m:t>
                        </m:r>
                        <m:r>
                          <a:rPr lang="tr-TR" b="0" i="1" smtClean="0">
                            <a:latin typeface="Cambria Math"/>
                          </a:rPr>
                          <m:t>1</m:t>
                        </m:r>
                        <m:r>
                          <a:rPr lang="tr-TR" b="0" i="1" smtClean="0">
                            <a:latin typeface="Cambria Math"/>
                          </a:rPr>
                          <m:t>…</m:t>
                        </m:r>
                        <m:r>
                          <a:rPr lang="tr-TR" b="0" i="1" smtClean="0">
                            <a:latin typeface="Cambria Math"/>
                          </a:rPr>
                          <m:t>𝑁</m:t>
                        </m:r>
                        <m:r>
                          <a:rPr lang="tr-TR" b="0" i="1" smtClean="0">
                            <a:latin typeface="Cambria Math"/>
                          </a:rPr>
                          <m:t> </m:t>
                        </m:r>
                      </m:sub>
                      <m:sup>
                        <m:r>
                          <a:rPr lang="en-US" b="0" i="1" smtClean="0">
                            <a:latin typeface="Cambria Math" panose="02040503050406030204" pitchFamily="18" charset="0"/>
                          </a:rPr>
                          <m:t> </m:t>
                        </m:r>
                      </m:sup>
                    </m:sSubSup>
                    <m:sSub>
                      <m:sSubPr>
                        <m:ctrlPr>
                          <a:rPr lang="tr-TR" i="1" dirty="0">
                            <a:latin typeface="Cambria Math" panose="02040503050406030204" pitchFamily="18" charset="0"/>
                            <a:ea typeface="Cambria Math"/>
                          </a:rPr>
                        </m:ctrlPr>
                      </m:sSubPr>
                      <m:e>
                        <m:r>
                          <a:rPr lang="tr-TR" b="0" i="1" dirty="0" smtClean="0">
                            <a:latin typeface="Cambria Math"/>
                            <a:ea typeface="Cambria Math"/>
                          </a:rPr>
                          <m:t>𝑣</m:t>
                        </m:r>
                      </m:e>
                      <m:sub>
                        <m:r>
                          <a:rPr lang="tr-TR" i="1" dirty="0">
                            <a:latin typeface="Cambria Math"/>
                            <a:ea typeface="Cambria Math"/>
                          </a:rPr>
                          <m:t>𝑡</m:t>
                        </m:r>
                        <m:r>
                          <a:rPr lang="tr-TR" i="1" dirty="0">
                            <a:latin typeface="Cambria Math"/>
                            <a:ea typeface="Cambria Math"/>
                          </a:rPr>
                          <m:t>−</m:t>
                        </m:r>
                        <m:r>
                          <a:rPr lang="tr-TR" i="1" dirty="0">
                            <a:latin typeface="Cambria Math"/>
                            <a:ea typeface="Cambria Math"/>
                          </a:rPr>
                          <m:t>1</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oMath>
                </a14:m>
                <a:r>
                  <a:rPr lang="tr-TR" dirty="0" smtClean="0"/>
                  <a:t>)</a:t>
                </a:r>
                <a:endParaRPr lang="tr-TR" dirty="0"/>
              </a:p>
              <a:p>
                <a:pPr algn="just">
                  <a:lnSpc>
                    <a:spcPct val="120000"/>
                  </a:lnSpc>
                  <a:spcAft>
                    <a:spcPts val="300"/>
                  </a:spcAft>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456184"/>
                <a:ext cx="8229600" cy="5069160"/>
              </a:xfrm>
              <a:blipFill>
                <a:blip r:embed="rId2"/>
                <a:stretch>
                  <a:fillRect l="-1037" t="-963" r="-963"/>
                </a:stretch>
              </a:blipFill>
            </p:spPr>
            <p:txBody>
              <a:bodyPr/>
              <a:lstStyle/>
              <a:p>
                <a:r>
                  <a:rPr lang="en-US">
                    <a:noFill/>
                  </a:rPr>
                  <a:t> </a:t>
                </a:r>
              </a:p>
            </p:txBody>
          </p:sp>
        </mc:Fallback>
      </mc:AlternateContent>
    </p:spTree>
    <p:extLst>
      <p:ext uri="{BB962C8B-B14F-4D97-AF65-F5344CB8AC3E}">
        <p14:creationId xmlns:p14="http://schemas.microsoft.com/office/powerpoint/2010/main" val="9551704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Recursive</a:t>
            </a:r>
            <a:r>
              <a:rPr lang="tr-TR" dirty="0"/>
              <a:t> </a:t>
            </a:r>
            <a:r>
              <a:rPr lang="tr-TR" dirty="0" err="1" smtClean="0"/>
              <a:t>Viterbi</a:t>
            </a:r>
            <a:r>
              <a:rPr lang="tr-TR" dirty="0" smtClean="0"/>
              <a:t> </a:t>
            </a:r>
            <a:r>
              <a:rPr lang="tr-TR" dirty="0" err="1" smtClean="0"/>
              <a:t>Algorithm</a:t>
            </a:r>
            <a:r>
              <a:rPr lang="tr-TR" dirty="0" smtClean="0"/>
              <a:t> </a:t>
            </a:r>
            <a:r>
              <a:rPr lang="tr-TR" dirty="0"/>
              <a:t>Formula: </a:t>
            </a:r>
            <a:r>
              <a:rPr lang="tr-TR" dirty="0" err="1"/>
              <a:t>Probabilities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pPr marL="342900" lvl="1" indent="-342900">
                  <a:spcAft>
                    <a:spcPts val="600"/>
                  </a:spcAft>
                  <a:buFont typeface="Arial" pitchFamily="34" charset="0"/>
                  <a:buChar char="•"/>
                </a:pPr>
                <a14:m>
                  <m:oMath xmlns:m="http://schemas.openxmlformats.org/officeDocument/2006/math">
                    <m:sSubSup>
                      <m:sSubSupPr>
                        <m:ctrlPr>
                          <a:rPr lang="tr-TR" i="1" smtClean="0">
                            <a:latin typeface="Cambria Math" panose="02040503050406030204" pitchFamily="18" charset="0"/>
                          </a:rPr>
                        </m:ctrlPr>
                      </m:sSubSupPr>
                      <m:e>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i="1" dirty="0">
                                <a:latin typeface="Cambria Math"/>
                                <a:ea typeface="Cambria Math"/>
                              </a:rPr>
                              <m:t>𝑡</m:t>
                            </m:r>
                          </m:sub>
                        </m:sSub>
                        <m:d>
                          <m:dPr>
                            <m:ctrlPr>
                              <a:rPr lang="tr-TR" i="1" dirty="0">
                                <a:latin typeface="Cambria Math" panose="02040503050406030204" pitchFamily="18" charset="0"/>
                                <a:ea typeface="Cambria Math"/>
                              </a:rPr>
                            </m:ctrlPr>
                          </m:dPr>
                          <m:e>
                            <m:r>
                              <a:rPr lang="tr-TR" i="1" dirty="0">
                                <a:latin typeface="Cambria Math"/>
                                <a:ea typeface="Cambria Math"/>
                              </a:rPr>
                              <m:t>𝑗</m:t>
                            </m:r>
                          </m:e>
                        </m:d>
                        <m:r>
                          <m:rPr>
                            <m:nor/>
                          </m:rPr>
                          <a:rPr lang="tr-TR" dirty="0"/>
                          <m:t> =</m:t>
                        </m:r>
                        <m:r>
                          <a:rPr lang="tr-TR" b="0" i="1" dirty="0" smtClean="0">
                            <a:latin typeface="Cambria Math"/>
                          </a:rPr>
                          <m:t> </m:t>
                        </m:r>
                        <m:r>
                          <a:rPr lang="tr-TR" i="1">
                            <a:latin typeface="Cambria Math"/>
                          </a:rPr>
                          <m:t>𝑚𝑎𝑥</m:t>
                        </m:r>
                      </m:e>
                      <m:sub>
                        <m:r>
                          <a:rPr lang="tr-TR" i="1">
                            <a:latin typeface="Cambria Math"/>
                          </a:rPr>
                          <m:t>𝑖</m:t>
                        </m:r>
                        <m:r>
                          <a:rPr lang="tr-TR" i="1">
                            <a:latin typeface="Cambria Math"/>
                          </a:rPr>
                          <m:t>=1…</m:t>
                        </m:r>
                        <m:r>
                          <a:rPr lang="tr-TR" i="1">
                            <a:latin typeface="Cambria Math"/>
                          </a:rPr>
                          <m:t>𝑁</m:t>
                        </m:r>
                        <m:r>
                          <a:rPr lang="tr-TR" i="1">
                            <a:latin typeface="Cambria Math"/>
                          </a:rPr>
                          <m:t> </m:t>
                        </m:r>
                      </m:sub>
                      <m:sup>
                        <m:r>
                          <a:rPr lang="en-US" b="0" i="1" smtClean="0">
                            <a:latin typeface="Cambria Math" panose="02040503050406030204" pitchFamily="18" charset="0"/>
                          </a:rPr>
                          <m:t> </m:t>
                        </m:r>
                      </m:sup>
                    </m:sSubSup>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i="1" dirty="0">
                            <a:latin typeface="Cambria Math"/>
                            <a:ea typeface="Cambria Math"/>
                          </a:rPr>
                          <m:t>𝑡</m:t>
                        </m:r>
                        <m:r>
                          <a:rPr lang="tr-TR" i="1" dirty="0">
                            <a:latin typeface="Cambria Math"/>
                            <a:ea typeface="Cambria Math"/>
                          </a:rPr>
                          <m:t>−1</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oMath>
                </a14:m>
                <a:r>
                  <a:rPr lang="tr-TR" dirty="0"/>
                  <a:t>)</a:t>
                </a:r>
              </a:p>
              <a:p>
                <a:pPr lvl="1">
                  <a:spcAft>
                    <a:spcPts val="600"/>
                  </a:spcAft>
                </a:pPr>
                <a14:m>
                  <m:oMath xmlns:m="http://schemas.openxmlformats.org/officeDocument/2006/math">
                    <m:sSub>
                      <m:sSubPr>
                        <m:ctrlPr>
                          <a:rPr lang="tr-TR" i="1" dirty="0">
                            <a:latin typeface="Cambria Math" panose="02040503050406030204" pitchFamily="18" charset="0"/>
                            <a:ea typeface="Cambria Math"/>
                          </a:rPr>
                        </m:ctrlPr>
                      </m:sSubPr>
                      <m:e>
                        <m:r>
                          <a:rPr lang="tr-TR" b="0" i="1" dirty="0" smtClean="0">
                            <a:latin typeface="Cambria Math"/>
                            <a:ea typeface="Cambria Math"/>
                          </a:rPr>
                          <m:t>𝑣</m:t>
                        </m:r>
                      </m:e>
                      <m:sub>
                        <m:r>
                          <a:rPr lang="tr-TR" i="1" dirty="0">
                            <a:latin typeface="Cambria Math"/>
                            <a:ea typeface="Cambria Math"/>
                          </a:rPr>
                          <m:t>𝑡</m:t>
                        </m:r>
                        <m:r>
                          <a:rPr lang="tr-TR" i="1" dirty="0">
                            <a:latin typeface="Cambria Math"/>
                            <a:ea typeface="Cambria Math"/>
                          </a:rPr>
                          <m:t>−1</m:t>
                        </m:r>
                      </m:sub>
                    </m:sSub>
                    <m:d>
                      <m:dPr>
                        <m:ctrlPr>
                          <a:rPr lang="tr-TR" i="1" dirty="0">
                            <a:latin typeface="Cambria Math" panose="02040503050406030204" pitchFamily="18" charset="0"/>
                            <a:ea typeface="Cambria Math"/>
                          </a:rPr>
                        </m:ctrlPr>
                      </m:dPr>
                      <m:e>
                        <m:r>
                          <a:rPr lang="tr-TR" i="1" dirty="0">
                            <a:latin typeface="Cambria Math"/>
                            <a:ea typeface="Cambria Math"/>
                          </a:rPr>
                          <m:t>𝑖</m:t>
                        </m:r>
                      </m:e>
                    </m:d>
                    <m:r>
                      <a:rPr lang="tr-TR" i="1" dirty="0">
                        <a:latin typeface="Cambria Math"/>
                        <a:ea typeface="Cambria Math"/>
                      </a:rPr>
                      <m:t> </m:t>
                    </m:r>
                  </m:oMath>
                </a14:m>
                <a:r>
                  <a:rPr lang="tr-TR" dirty="0"/>
                  <a:t>: </a:t>
                </a:r>
                <a:r>
                  <a:rPr lang="en-US" dirty="0"/>
                  <a:t>the </a:t>
                </a:r>
                <a:r>
                  <a:rPr lang="tr-TR" b="1" dirty="0" err="1" smtClean="0"/>
                  <a:t>Viterbi</a:t>
                </a:r>
                <a:r>
                  <a:rPr lang="tr-TR" b="1" dirty="0" smtClean="0"/>
                  <a:t> </a:t>
                </a:r>
                <a:r>
                  <a:rPr lang="tr-TR" b="1" dirty="0" err="1"/>
                  <a:t>path</a:t>
                </a:r>
                <a:r>
                  <a:rPr lang="tr-TR" b="1" dirty="0"/>
                  <a:t> </a:t>
                </a:r>
                <a:r>
                  <a:rPr lang="tr-TR" b="1" dirty="0" err="1"/>
                  <a:t>probability</a:t>
                </a:r>
                <a:r>
                  <a:rPr lang="tr-TR" b="1" dirty="0"/>
                  <a:t> </a:t>
                </a:r>
                <a:r>
                  <a:rPr lang="en-US" b="1" dirty="0" smtClean="0"/>
                  <a:t> </a:t>
                </a:r>
                <a:r>
                  <a:rPr lang="en-US" dirty="0"/>
                  <a:t>from the previous time step</a:t>
                </a:r>
                <a:endParaRPr lang="tr-TR" dirty="0"/>
              </a:p>
              <a:p>
                <a:pPr lvl="1">
                  <a:spcAft>
                    <a:spcPts val="600"/>
                  </a:spcAft>
                </a:pP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oMath>
                </a14:m>
                <a:r>
                  <a:rPr lang="tr-TR" dirty="0"/>
                  <a:t> : </a:t>
                </a:r>
                <a:r>
                  <a:rPr lang="en-US" dirty="0"/>
                  <a:t>the </a:t>
                </a:r>
                <a:r>
                  <a:rPr lang="en-US" b="1" dirty="0"/>
                  <a:t>transition probability </a:t>
                </a:r>
                <a:r>
                  <a:rPr lang="en-US" dirty="0"/>
                  <a:t>from previous state </a:t>
                </a: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𝑞</m:t>
                        </m:r>
                      </m:e>
                      <m:sub>
                        <m:r>
                          <a:rPr lang="tr-TR" i="1" dirty="0">
                            <a:latin typeface="Cambria Math"/>
                            <a:ea typeface="Cambria Math"/>
                          </a:rPr>
                          <m:t>𝑖</m:t>
                        </m:r>
                      </m:sub>
                    </m:sSub>
                  </m:oMath>
                </a14:m>
                <a:r>
                  <a:rPr lang="en-US" dirty="0"/>
                  <a:t> to current state </a:t>
                </a: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𝑞</m:t>
                        </m:r>
                      </m:e>
                      <m:sub>
                        <m:r>
                          <a:rPr lang="tr-TR" i="1" dirty="0">
                            <a:latin typeface="Cambria Math"/>
                            <a:ea typeface="Cambria Math"/>
                          </a:rPr>
                          <m:t>𝑗</m:t>
                        </m:r>
                      </m:sub>
                    </m:sSub>
                  </m:oMath>
                </a14:m>
                <a:endParaRPr lang="tr-TR" dirty="0"/>
              </a:p>
              <a:p>
                <a:pPr lvl="1">
                  <a:spcAft>
                    <a:spcPts val="600"/>
                  </a:spcAft>
                </a:pP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oMath>
                </a14:m>
                <a:r>
                  <a:rPr lang="tr-TR" dirty="0"/>
                  <a:t>) : </a:t>
                </a:r>
                <a:r>
                  <a:rPr lang="en-US" dirty="0"/>
                  <a:t>the </a:t>
                </a:r>
                <a:r>
                  <a:rPr lang="en-US" b="1" dirty="0"/>
                  <a:t>state observation likelihood </a:t>
                </a:r>
                <a:r>
                  <a:rPr lang="en-US" dirty="0"/>
                  <a:t>of the observation symbol </a:t>
                </a: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oMath>
                </a14:m>
                <a:r>
                  <a:rPr lang="tr-TR" dirty="0"/>
                  <a:t> </a:t>
                </a:r>
                <a:r>
                  <a:rPr lang="en-US" dirty="0"/>
                  <a:t>given</a:t>
                </a:r>
                <a:r>
                  <a:rPr lang="tr-TR" dirty="0"/>
                  <a:t> </a:t>
                </a:r>
                <a:r>
                  <a:rPr lang="tr-TR" dirty="0" err="1"/>
                  <a:t>the</a:t>
                </a:r>
                <a:r>
                  <a:rPr lang="tr-TR" dirty="0"/>
                  <a:t> </a:t>
                </a:r>
                <a:r>
                  <a:rPr lang="tr-TR" dirty="0" err="1"/>
                  <a:t>current</a:t>
                </a:r>
                <a:r>
                  <a:rPr lang="tr-TR" dirty="0"/>
                  <a:t> </a:t>
                </a:r>
                <a:r>
                  <a:rPr lang="tr-TR" dirty="0" err="1"/>
                  <a:t>state</a:t>
                </a:r>
                <a:r>
                  <a:rPr lang="tr-TR" dirty="0"/>
                  <a:t> j</a:t>
                </a:r>
              </a:p>
              <a:p>
                <a:pPr>
                  <a:spcAft>
                    <a:spcPts val="600"/>
                  </a:spcAft>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a:blip r:embed="rId2"/>
                <a:stretch>
                  <a:fillRect t="-1348" r="-2000"/>
                </a:stretch>
              </a:blipFill>
            </p:spPr>
            <p:txBody>
              <a:bodyPr/>
              <a:lstStyle/>
              <a:p>
                <a:r>
                  <a:rPr lang="en-US">
                    <a:noFill/>
                  </a:rPr>
                  <a:t> </a:t>
                </a:r>
              </a:p>
            </p:txBody>
          </p:sp>
        </mc:Fallback>
      </mc:AlternateContent>
    </p:spTree>
    <p:extLst>
      <p:ext uri="{BB962C8B-B14F-4D97-AF65-F5344CB8AC3E}">
        <p14:creationId xmlns:p14="http://schemas.microsoft.com/office/powerpoint/2010/main" val="9551704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Viterbi</a:t>
            </a:r>
            <a:r>
              <a:rPr lang="tr-TR" dirty="0" smtClean="0"/>
              <a:t> </a:t>
            </a:r>
            <a:r>
              <a:rPr lang="tr-TR" dirty="0" err="1" smtClean="0"/>
              <a:t>Algorithm</a:t>
            </a:r>
            <a:r>
              <a:rPr lang="tr-TR" dirty="0" smtClean="0"/>
              <a:t> </a:t>
            </a:r>
            <a:r>
              <a:rPr lang="tr-TR" dirty="0" err="1" smtClean="0"/>
              <a:t>versus</a:t>
            </a:r>
            <a:r>
              <a:rPr lang="tr-TR" dirty="0" smtClean="0"/>
              <a:t/>
            </a:r>
            <a:br>
              <a:rPr lang="tr-TR" dirty="0" smtClean="0"/>
            </a:br>
            <a:r>
              <a:rPr lang="tr-TR" dirty="0" err="1" smtClean="0"/>
              <a:t>Forward</a:t>
            </a:r>
            <a:r>
              <a:rPr lang="tr-TR" dirty="0" smtClean="0"/>
              <a:t> </a:t>
            </a:r>
            <a:r>
              <a:rPr lang="tr-TR" dirty="0" err="1" smtClean="0"/>
              <a:t>Algorithm</a:t>
            </a:r>
            <a:endParaRPr lang="tr-TR" dirty="0"/>
          </a:p>
        </p:txBody>
      </p:sp>
      <p:sp>
        <p:nvSpPr>
          <p:cNvPr id="3" name="İçerik Yer Tutucusu 2"/>
          <p:cNvSpPr>
            <a:spLocks noGrp="1"/>
          </p:cNvSpPr>
          <p:nvPr>
            <p:ph idx="1"/>
          </p:nvPr>
        </p:nvSpPr>
        <p:spPr>
          <a:xfrm>
            <a:off x="457200" y="1600200"/>
            <a:ext cx="8229600" cy="4853136"/>
          </a:xfrm>
        </p:spPr>
        <p:txBody>
          <a:bodyPr>
            <a:normAutofit fontScale="77500" lnSpcReduction="20000"/>
          </a:bodyPr>
          <a:lstStyle/>
          <a:p>
            <a:pPr>
              <a:lnSpc>
                <a:spcPct val="120000"/>
              </a:lnSpc>
            </a:pPr>
            <a:r>
              <a:rPr lang="tr-TR" dirty="0" err="1" smtClean="0"/>
              <a:t>Viterbi</a:t>
            </a:r>
            <a:r>
              <a:rPr lang="tr-TR" dirty="0" smtClean="0"/>
              <a:t> </a:t>
            </a:r>
            <a:r>
              <a:rPr lang="en-US" dirty="0" smtClean="0"/>
              <a:t>algorithm </a:t>
            </a:r>
            <a:r>
              <a:rPr lang="en-US" dirty="0"/>
              <a:t>is identical to the forward algorithm </a:t>
            </a:r>
            <a:r>
              <a:rPr lang="tr-TR" dirty="0" smtClean="0"/>
              <a:t>e</a:t>
            </a:r>
            <a:r>
              <a:rPr lang="en-US" dirty="0" err="1" smtClean="0"/>
              <a:t>xcept</a:t>
            </a:r>
            <a:r>
              <a:rPr lang="en-US" dirty="0" smtClean="0"/>
              <a:t> </a:t>
            </a:r>
            <a:r>
              <a:rPr lang="en-US" dirty="0"/>
              <a:t>that </a:t>
            </a:r>
            <a:endParaRPr lang="tr-TR" dirty="0"/>
          </a:p>
          <a:p>
            <a:pPr lvl="1">
              <a:lnSpc>
                <a:spcPct val="120000"/>
              </a:lnSpc>
            </a:pPr>
            <a:r>
              <a:rPr lang="tr-TR" dirty="0" err="1"/>
              <a:t>Viterbi</a:t>
            </a:r>
            <a:r>
              <a:rPr lang="tr-TR" dirty="0"/>
              <a:t> </a:t>
            </a:r>
            <a:r>
              <a:rPr lang="en-US" dirty="0"/>
              <a:t>algorithm </a:t>
            </a:r>
            <a:r>
              <a:rPr lang="en-US" b="1" dirty="0" smtClean="0"/>
              <a:t>takes </a:t>
            </a:r>
            <a:r>
              <a:rPr lang="en-US" b="1" dirty="0"/>
              <a:t>the max over the</a:t>
            </a:r>
            <a:r>
              <a:rPr lang="tr-TR" b="1" dirty="0"/>
              <a:t> </a:t>
            </a:r>
            <a:r>
              <a:rPr lang="en-US" b="1" dirty="0"/>
              <a:t>previous path probabilities</a:t>
            </a:r>
            <a:r>
              <a:rPr lang="en-US" b="1" dirty="0">
                <a:solidFill>
                  <a:srgbClr val="C00000"/>
                </a:solidFill>
              </a:rPr>
              <a:t> </a:t>
            </a:r>
            <a:endParaRPr lang="tr-TR" b="1" dirty="0" smtClean="0">
              <a:solidFill>
                <a:srgbClr val="C00000"/>
              </a:solidFill>
            </a:endParaRPr>
          </a:p>
          <a:p>
            <a:pPr lvl="1">
              <a:lnSpc>
                <a:spcPct val="120000"/>
              </a:lnSpc>
            </a:pPr>
            <a:r>
              <a:rPr lang="tr-TR" dirty="0" smtClean="0"/>
              <a:t>F</a:t>
            </a:r>
            <a:r>
              <a:rPr lang="en-US" dirty="0" err="1" smtClean="0"/>
              <a:t>orward</a:t>
            </a:r>
            <a:r>
              <a:rPr lang="en-US" dirty="0" smtClean="0"/>
              <a:t> </a:t>
            </a:r>
            <a:r>
              <a:rPr lang="en-US" dirty="0"/>
              <a:t>algorithm </a:t>
            </a:r>
            <a:r>
              <a:rPr lang="en-US" b="1" dirty="0"/>
              <a:t>takes the sum</a:t>
            </a:r>
            <a:r>
              <a:rPr lang="tr-TR" b="1" dirty="0"/>
              <a:t> </a:t>
            </a:r>
            <a:r>
              <a:rPr lang="en-US" b="1" dirty="0"/>
              <a:t>over the</a:t>
            </a:r>
            <a:r>
              <a:rPr lang="tr-TR" b="1" dirty="0"/>
              <a:t> </a:t>
            </a:r>
            <a:r>
              <a:rPr lang="en-US" b="1" dirty="0"/>
              <a:t>previous path probabilities</a:t>
            </a:r>
            <a:r>
              <a:rPr lang="en-US" b="1" dirty="0">
                <a:solidFill>
                  <a:srgbClr val="C00000"/>
                </a:solidFill>
              </a:rPr>
              <a:t> </a:t>
            </a:r>
            <a:endParaRPr lang="tr-TR" dirty="0" smtClean="0"/>
          </a:p>
          <a:p>
            <a:pPr>
              <a:lnSpc>
                <a:spcPct val="120000"/>
              </a:lnSpc>
            </a:pPr>
            <a:r>
              <a:rPr lang="en-US" dirty="0" smtClean="0"/>
              <a:t>Viterbi </a:t>
            </a:r>
            <a:r>
              <a:rPr lang="en-US" dirty="0"/>
              <a:t>algorithm </a:t>
            </a:r>
            <a:r>
              <a:rPr lang="tr-TR" dirty="0" err="1" smtClean="0"/>
              <a:t>additionally</a:t>
            </a:r>
            <a:r>
              <a:rPr lang="tr-TR" dirty="0" smtClean="0"/>
              <a:t> </a:t>
            </a:r>
            <a:r>
              <a:rPr lang="tr-TR" dirty="0" err="1" smtClean="0"/>
              <a:t>have</a:t>
            </a:r>
            <a:r>
              <a:rPr lang="tr-TR" dirty="0" smtClean="0"/>
              <a:t> </a:t>
            </a:r>
            <a:r>
              <a:rPr lang="tr-TR" dirty="0" err="1" smtClean="0"/>
              <a:t>backpointers</a:t>
            </a:r>
            <a:endParaRPr lang="tr-TR" dirty="0"/>
          </a:p>
          <a:p>
            <a:pPr lvl="1">
              <a:lnSpc>
                <a:spcPct val="120000"/>
              </a:lnSpc>
            </a:pPr>
            <a:r>
              <a:rPr lang="tr-TR" dirty="0" smtClean="0"/>
              <a:t>since it</a:t>
            </a:r>
            <a:r>
              <a:rPr lang="en-US" dirty="0" smtClean="0"/>
              <a:t> </a:t>
            </a:r>
            <a:r>
              <a:rPr lang="en-US" dirty="0"/>
              <a:t>must produce a probability </a:t>
            </a:r>
            <a:r>
              <a:rPr lang="en-US" dirty="0" smtClean="0"/>
              <a:t>and</a:t>
            </a:r>
            <a:r>
              <a:rPr lang="tr-TR" dirty="0" smtClean="0"/>
              <a:t> </a:t>
            </a:r>
            <a:r>
              <a:rPr lang="en-US" dirty="0" smtClean="0"/>
              <a:t>also </a:t>
            </a:r>
            <a:r>
              <a:rPr lang="en-US" dirty="0"/>
              <a:t>the most likely state </a:t>
            </a:r>
            <a:r>
              <a:rPr lang="en-US" dirty="0" smtClean="0"/>
              <a:t>sequence</a:t>
            </a:r>
            <a:endParaRPr lang="tr-TR" dirty="0" smtClean="0"/>
          </a:p>
          <a:p>
            <a:pPr lvl="1">
              <a:lnSpc>
                <a:spcPct val="120000"/>
              </a:lnSpc>
            </a:pPr>
            <a:r>
              <a:rPr lang="tr-TR" dirty="0" err="1" smtClean="0"/>
              <a:t>the</a:t>
            </a:r>
            <a:r>
              <a:rPr lang="tr-TR" dirty="0" smtClean="0"/>
              <a:t> </a:t>
            </a:r>
            <a:r>
              <a:rPr lang="en-US" dirty="0" smtClean="0"/>
              <a:t>best </a:t>
            </a:r>
            <a:r>
              <a:rPr lang="en-US" dirty="0"/>
              <a:t>state sequence </a:t>
            </a:r>
            <a:r>
              <a:rPr lang="tr-TR" dirty="0" err="1" smtClean="0"/>
              <a:t>was</a:t>
            </a:r>
            <a:r>
              <a:rPr lang="tr-TR" dirty="0" smtClean="0"/>
              <a:t> </a:t>
            </a:r>
            <a:r>
              <a:rPr lang="tr-TR" dirty="0" err="1" smtClean="0"/>
              <a:t>computed</a:t>
            </a:r>
            <a:r>
              <a:rPr lang="tr-TR" dirty="0" smtClean="0"/>
              <a:t> </a:t>
            </a:r>
            <a:r>
              <a:rPr lang="en-US" dirty="0" smtClean="0"/>
              <a:t>by keeping</a:t>
            </a:r>
            <a:r>
              <a:rPr lang="tr-TR" dirty="0" smtClean="0"/>
              <a:t> </a:t>
            </a:r>
            <a:r>
              <a:rPr lang="en-US" dirty="0" smtClean="0"/>
              <a:t>track </a:t>
            </a:r>
            <a:r>
              <a:rPr lang="en-US" dirty="0"/>
              <a:t>of the path of hidden states that led to each </a:t>
            </a:r>
            <a:r>
              <a:rPr lang="en-US" dirty="0" smtClean="0"/>
              <a:t>state</a:t>
            </a:r>
            <a:endParaRPr lang="tr-TR" dirty="0" smtClean="0"/>
          </a:p>
          <a:p>
            <a:pPr lvl="1">
              <a:lnSpc>
                <a:spcPct val="120000"/>
              </a:lnSpc>
            </a:pPr>
            <a:r>
              <a:rPr lang="en-US" dirty="0" smtClean="0"/>
              <a:t>at </a:t>
            </a:r>
            <a:r>
              <a:rPr lang="en-US" dirty="0"/>
              <a:t>the end </a:t>
            </a:r>
            <a:r>
              <a:rPr lang="en-US" dirty="0" smtClean="0"/>
              <a:t>the </a:t>
            </a:r>
            <a:r>
              <a:rPr lang="en-US" dirty="0"/>
              <a:t>best path to the beginning </a:t>
            </a:r>
            <a:r>
              <a:rPr lang="tr-TR" dirty="0" err="1" smtClean="0"/>
              <a:t>was</a:t>
            </a:r>
            <a:r>
              <a:rPr lang="tr-TR" dirty="0" smtClean="0"/>
              <a:t> </a:t>
            </a:r>
            <a:r>
              <a:rPr lang="en-US" dirty="0" err="1" smtClean="0"/>
              <a:t>backtrac</a:t>
            </a:r>
            <a:r>
              <a:rPr lang="tr-TR" dirty="0" err="1" smtClean="0"/>
              <a:t>ed</a:t>
            </a:r>
            <a:endParaRPr lang="tr-TR" dirty="0"/>
          </a:p>
        </p:txBody>
      </p:sp>
    </p:spTree>
    <p:extLst>
      <p:ext uri="{BB962C8B-B14F-4D97-AF65-F5344CB8AC3E}">
        <p14:creationId xmlns:p14="http://schemas.microsoft.com/office/powerpoint/2010/main" val="9551704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The</a:t>
            </a:r>
            <a:r>
              <a:rPr lang="tr-TR" dirty="0" smtClean="0"/>
              <a:t> </a:t>
            </a:r>
            <a:r>
              <a:rPr lang="tr-TR" dirty="0" err="1" smtClean="0"/>
              <a:t>Viterbi</a:t>
            </a:r>
            <a:r>
              <a:rPr lang="tr-TR" dirty="0" smtClean="0"/>
              <a:t> </a:t>
            </a:r>
            <a:r>
              <a:rPr lang="tr-TR" dirty="0" err="1" smtClean="0"/>
              <a:t>Algorithm</a:t>
            </a:r>
            <a:r>
              <a:rPr lang="tr-TR" dirty="0" smtClean="0"/>
              <a:t>: </a:t>
            </a:r>
            <a:r>
              <a:rPr lang="tr-TR" dirty="0" err="1" smtClean="0"/>
              <a:t>Backtrace</a:t>
            </a:r>
            <a:endParaRPr lang="tr-TR" dirty="0"/>
          </a:p>
        </p:txBody>
      </p:sp>
      <p:sp>
        <p:nvSpPr>
          <p:cNvPr id="3" name="İçerik Yer Tutucusu 2"/>
          <p:cNvSpPr>
            <a:spLocks noGrp="1"/>
          </p:cNvSpPr>
          <p:nvPr>
            <p:ph idx="1"/>
          </p:nvPr>
        </p:nvSpPr>
        <p:spPr/>
        <p:txBody>
          <a:bodyPr/>
          <a:lstStyle/>
          <a:p>
            <a:endParaRPr lang="tr-TR"/>
          </a:p>
        </p:txBody>
      </p:sp>
      <p:pic>
        <p:nvPicPr>
          <p:cNvPr id="13314"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11560" y="1212704"/>
            <a:ext cx="7992888" cy="5445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1704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The</a:t>
            </a:r>
            <a:r>
              <a:rPr lang="tr-TR" dirty="0" smtClean="0"/>
              <a:t> </a:t>
            </a:r>
            <a:r>
              <a:rPr lang="tr-TR" dirty="0" err="1" smtClean="0"/>
              <a:t>Viterbi</a:t>
            </a:r>
            <a:r>
              <a:rPr lang="tr-TR" dirty="0" smtClean="0"/>
              <a:t> </a:t>
            </a:r>
            <a:r>
              <a:rPr lang="tr-TR" dirty="0" err="1" smtClean="0"/>
              <a:t>Algorithm</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556792"/>
                <a:ext cx="8229600" cy="4997152"/>
              </a:xfrm>
            </p:spPr>
            <p:txBody>
              <a:bodyPr>
                <a:normAutofit fontScale="62500" lnSpcReduction="20000"/>
              </a:bodyPr>
              <a:lstStyle/>
              <a:p>
                <a:pPr marL="514350" indent="-514350">
                  <a:lnSpc>
                    <a:spcPct val="120000"/>
                  </a:lnSpc>
                  <a:buFont typeface="+mj-lt"/>
                  <a:buAutoNum type="arabicPeriod"/>
                </a:pPr>
                <a:r>
                  <a:rPr lang="tr-TR" dirty="0" smtClean="0"/>
                  <a:t>Initialization:          </a:t>
                </a: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i="1" dirty="0">
                            <a:latin typeface="Cambria Math"/>
                            <a:ea typeface="Cambria Math"/>
                          </a:rPr>
                          <m:t>1</m:t>
                        </m:r>
                      </m:sub>
                    </m:sSub>
                    <m:d>
                      <m:dPr>
                        <m:ctrlPr>
                          <a:rPr lang="tr-TR" i="1" dirty="0">
                            <a:latin typeface="Cambria Math" panose="02040503050406030204" pitchFamily="18" charset="0"/>
                            <a:ea typeface="Cambria Math"/>
                          </a:rPr>
                        </m:ctrlPr>
                      </m:dPr>
                      <m:e>
                        <m:r>
                          <a:rPr lang="tr-TR" i="1" dirty="0">
                            <a:latin typeface="Cambria Math"/>
                            <a:ea typeface="Cambria Math"/>
                          </a:rPr>
                          <m:t>𝑗</m:t>
                        </m:r>
                      </m:e>
                    </m:d>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0</m:t>
                        </m:r>
                        <m:r>
                          <a:rPr lang="tr-TR" i="1" dirty="0">
                            <a:latin typeface="Cambria Math"/>
                            <a:ea typeface="Cambria Math"/>
                          </a:rPr>
                          <m:t>𝑗</m:t>
                        </m:r>
                      </m:sub>
                    </m:sSub>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d>
                      <m:dPr>
                        <m:ctrlPr>
                          <a:rPr lang="tr-TR" i="1" dirty="0">
                            <a:latin typeface="Cambria Math" panose="02040503050406030204" pitchFamily="18" charset="0"/>
                            <a:ea typeface="Cambria Math"/>
                          </a:rPr>
                        </m:ctrlPr>
                      </m:dPr>
                      <m:e>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1</m:t>
                            </m:r>
                          </m:sub>
                        </m:sSub>
                      </m:e>
                    </m:d>
                    <m:r>
                      <a:rPr lang="tr-TR" i="1" dirty="0">
                        <a:latin typeface="Cambria Math"/>
                        <a:ea typeface="Cambria Math"/>
                      </a:rPr>
                      <m:t>          1≤</m:t>
                    </m:r>
                    <m:r>
                      <a:rPr lang="tr-TR" i="1" dirty="0">
                        <a:latin typeface="Cambria Math"/>
                        <a:ea typeface="Cambria Math"/>
                      </a:rPr>
                      <m:t>𝑗</m:t>
                    </m:r>
                    <m:r>
                      <a:rPr lang="tr-TR" i="1" dirty="0">
                        <a:latin typeface="Cambria Math"/>
                        <a:ea typeface="Cambria Math"/>
                      </a:rPr>
                      <m:t>≤</m:t>
                    </m:r>
                    <m:r>
                      <a:rPr lang="tr-TR" i="1" dirty="0">
                        <a:latin typeface="Cambria Math"/>
                        <a:ea typeface="Cambria Math"/>
                      </a:rPr>
                      <m:t>𝑁</m:t>
                    </m:r>
                  </m:oMath>
                </a14:m>
                <a:endParaRPr lang="tr-TR" i="1" dirty="0">
                  <a:latin typeface="Cambria Math"/>
                  <a:ea typeface="Cambria Math"/>
                </a:endParaRPr>
              </a:p>
              <a:p>
                <a:pPr marL="0" lvl="1" indent="0">
                  <a:lnSpc>
                    <a:spcPct val="120000"/>
                  </a:lnSpc>
                  <a:buNone/>
                </a:pPr>
                <a:r>
                  <a:rPr lang="tr-TR" dirty="0" smtClean="0">
                    <a:ea typeface="Cambria Math"/>
                  </a:rPr>
                  <a:t>                                              </a:t>
                </a:r>
                <a14:m>
                  <m:oMath xmlns:m="http://schemas.openxmlformats.org/officeDocument/2006/math">
                    <m:sSub>
                      <m:sSubPr>
                        <m:ctrlPr>
                          <a:rPr lang="tr-TR" i="1" dirty="0">
                            <a:latin typeface="Cambria Math" panose="02040503050406030204" pitchFamily="18" charset="0"/>
                            <a:ea typeface="Cambria Math"/>
                          </a:rPr>
                        </m:ctrlPr>
                      </m:sSubPr>
                      <m:e>
                        <m:r>
                          <m:rPr>
                            <m:sty m:val="p"/>
                          </m:rPr>
                          <a:rPr lang="el-GR" i="1" dirty="0">
                            <a:latin typeface="Cambria Math"/>
                            <a:ea typeface="Cambria Math"/>
                          </a:rPr>
                          <m:t>ψ</m:t>
                        </m:r>
                      </m:e>
                      <m:sub>
                        <m:r>
                          <a:rPr lang="tr-TR" i="1" dirty="0">
                            <a:latin typeface="Cambria Math"/>
                            <a:ea typeface="Cambria Math"/>
                          </a:rPr>
                          <m:t>1</m:t>
                        </m:r>
                      </m:sub>
                    </m:sSub>
                    <m:d>
                      <m:dPr>
                        <m:ctrlPr>
                          <a:rPr lang="tr-TR" i="1" dirty="0">
                            <a:latin typeface="Cambria Math" panose="02040503050406030204" pitchFamily="18" charset="0"/>
                            <a:ea typeface="Cambria Math"/>
                          </a:rPr>
                        </m:ctrlPr>
                      </m:dPr>
                      <m:e>
                        <m:r>
                          <a:rPr lang="tr-TR" i="1" dirty="0">
                            <a:latin typeface="Cambria Math"/>
                            <a:ea typeface="Cambria Math"/>
                          </a:rPr>
                          <m:t>𝑗</m:t>
                        </m:r>
                      </m:e>
                    </m:d>
                    <m:r>
                      <a:rPr lang="tr-TR" i="1" dirty="0">
                        <a:latin typeface="Cambria Math"/>
                        <a:ea typeface="Cambria Math"/>
                      </a:rPr>
                      <m:t>=0                                            </m:t>
                    </m:r>
                  </m:oMath>
                </a14:m>
                <a:endParaRPr lang="tr-TR" i="1" dirty="0" smtClean="0">
                  <a:latin typeface="Cambria Math"/>
                  <a:ea typeface="Cambria Math"/>
                </a:endParaRPr>
              </a:p>
              <a:p>
                <a:pPr marL="0" lvl="1" indent="0">
                  <a:lnSpc>
                    <a:spcPct val="120000"/>
                  </a:lnSpc>
                  <a:buNone/>
                </a:pPr>
                <a:endParaRPr lang="tr-TR" i="1" dirty="0">
                  <a:latin typeface="Cambria Math"/>
                  <a:ea typeface="Cambria Math"/>
                </a:endParaRPr>
              </a:p>
              <a:p>
                <a:pPr marL="514350" indent="-514350">
                  <a:lnSpc>
                    <a:spcPct val="120000"/>
                  </a:lnSpc>
                  <a:buFont typeface="+mj-lt"/>
                  <a:buAutoNum type="arabicPeriod"/>
                </a:pPr>
                <a:r>
                  <a:rPr lang="en-US" dirty="0" smtClean="0"/>
                  <a:t>Recursion :</a:t>
                </a:r>
                <a:r>
                  <a:rPr lang="tr-TR" dirty="0" smtClean="0"/>
                  <a:t>       </a:t>
                </a:r>
                <a:r>
                  <a:rPr lang="tr-TR" dirty="0">
                    <a:ea typeface="Cambria Math"/>
                  </a:rPr>
                  <a:t> </a:t>
                </a:r>
                <a:r>
                  <a:rPr lang="tr-TR" dirty="0" smtClean="0">
                    <a:ea typeface="Cambria Math"/>
                  </a:rPr>
                  <a:t>     </a:t>
                </a:r>
                <a14:m>
                  <m:oMath xmlns:m="http://schemas.openxmlformats.org/officeDocument/2006/math">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i="1" dirty="0">
                            <a:latin typeface="Cambria Math"/>
                            <a:ea typeface="Cambria Math"/>
                          </a:rPr>
                          <m:t>𝑡</m:t>
                        </m:r>
                      </m:sub>
                    </m:sSub>
                    <m:r>
                      <a:rPr lang="tr-TR" i="1" dirty="0">
                        <a:latin typeface="Cambria Math"/>
                        <a:ea typeface="Cambria Math"/>
                      </a:rPr>
                      <m:t>(</m:t>
                    </m:r>
                    <m:r>
                      <a:rPr lang="tr-TR" i="1" dirty="0">
                        <a:latin typeface="Cambria Math"/>
                        <a:ea typeface="Cambria Math"/>
                      </a:rPr>
                      <m:t>𝑗</m:t>
                    </m:r>
                    <m:r>
                      <a:rPr lang="tr-TR" i="1" dirty="0">
                        <a:latin typeface="Cambria Math"/>
                        <a:ea typeface="Cambria Math"/>
                      </a:rPr>
                      <m:t>)</m:t>
                    </m:r>
                  </m:oMath>
                </a14:m>
                <a:r>
                  <a:rPr lang="tr-TR" dirty="0"/>
                  <a:t> </a:t>
                </a:r>
                <a:r>
                  <a:rPr lang="tr-TR" dirty="0" smtClean="0"/>
                  <a:t>=</a:t>
                </a:r>
                <a14:m>
                  <m:oMath xmlns:m="http://schemas.openxmlformats.org/officeDocument/2006/math">
                    <m:r>
                      <a:rPr lang="tr-TR" b="0" i="0" smtClean="0">
                        <a:latin typeface="Cambria Math"/>
                      </a:rPr>
                      <m:t> </m:t>
                    </m:r>
                    <m:r>
                      <a:rPr lang="tr-TR">
                        <a:latin typeface="Cambria Math"/>
                      </a:rPr>
                      <m:t> </m:t>
                    </m:r>
                    <m:sSubSup>
                      <m:sSubSupPr>
                        <m:ctrlPr>
                          <a:rPr lang="tr-TR" i="1">
                            <a:latin typeface="Cambria Math" panose="02040503050406030204" pitchFamily="18" charset="0"/>
                          </a:rPr>
                        </m:ctrlPr>
                      </m:sSubSupPr>
                      <m:e>
                        <m:r>
                          <a:rPr lang="tr-TR" i="1">
                            <a:latin typeface="Cambria Math"/>
                          </a:rPr>
                          <m:t>𝑚𝑎𝑥</m:t>
                        </m:r>
                      </m:e>
                      <m:sub>
                        <m:r>
                          <a:rPr lang="tr-TR" i="1">
                            <a:latin typeface="Cambria Math"/>
                          </a:rPr>
                          <m:t>𝑖</m:t>
                        </m:r>
                        <m:r>
                          <a:rPr lang="tr-TR" i="1">
                            <a:latin typeface="Cambria Math"/>
                          </a:rPr>
                          <m:t>=1…</m:t>
                        </m:r>
                        <m:r>
                          <a:rPr lang="tr-TR" i="1">
                            <a:latin typeface="Cambria Math"/>
                          </a:rPr>
                          <m:t>𝑁</m:t>
                        </m:r>
                        <m:r>
                          <a:rPr lang="tr-TR" i="1">
                            <a:latin typeface="Cambria Math"/>
                          </a:rPr>
                          <m:t> </m:t>
                        </m:r>
                      </m:sub>
                      <m:sup>
                        <m:r>
                          <a:rPr lang="en-US" b="0" i="1" smtClean="0">
                            <a:latin typeface="Cambria Math" panose="02040503050406030204" pitchFamily="18" charset="0"/>
                          </a:rPr>
                          <m:t> </m:t>
                        </m:r>
                      </m:sup>
                    </m:sSubSup>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i="1" dirty="0">
                            <a:latin typeface="Cambria Math"/>
                            <a:ea typeface="Cambria Math"/>
                          </a:rPr>
                          <m:t>𝑡</m:t>
                        </m:r>
                        <m:r>
                          <a:rPr lang="tr-TR" i="1" dirty="0">
                            <a:latin typeface="Cambria Math"/>
                            <a:ea typeface="Cambria Math"/>
                          </a:rPr>
                          <m:t>−1</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oMath>
                </a14:m>
                <a:r>
                  <a:rPr lang="tr-TR" dirty="0"/>
                  <a:t>)</a:t>
                </a:r>
                <a:r>
                  <a:rPr lang="tr-TR" dirty="0" smtClean="0"/>
                  <a:t>  </a:t>
                </a:r>
              </a:p>
              <a:p>
                <a:pPr marL="628650" lvl="1" indent="0">
                  <a:lnSpc>
                    <a:spcPct val="120000"/>
                  </a:lnSpc>
                  <a:spcAft>
                    <a:spcPts val="600"/>
                  </a:spcAft>
                  <a:buNone/>
                </a:pPr>
                <a:r>
                  <a:rPr lang="tr-TR" dirty="0" smtClean="0">
                    <a:ea typeface="Cambria Math"/>
                  </a:rPr>
                  <a:t>	                             </a:t>
                </a:r>
                <a14:m>
                  <m:oMath xmlns:m="http://schemas.openxmlformats.org/officeDocument/2006/math">
                    <m:sSub>
                      <m:sSubPr>
                        <m:ctrlPr>
                          <a:rPr lang="tr-TR" i="1" dirty="0">
                            <a:latin typeface="Cambria Math" panose="02040503050406030204" pitchFamily="18" charset="0"/>
                            <a:ea typeface="Cambria Math"/>
                          </a:rPr>
                        </m:ctrlPr>
                      </m:sSubPr>
                      <m:e>
                        <m:r>
                          <m:rPr>
                            <m:sty m:val="p"/>
                          </m:rPr>
                          <a:rPr lang="el-GR" i="1" dirty="0" smtClean="0">
                            <a:latin typeface="Cambria Math"/>
                            <a:ea typeface="Cambria Math"/>
                          </a:rPr>
                          <m:t>ψ</m:t>
                        </m:r>
                      </m:e>
                      <m:sub>
                        <m:r>
                          <a:rPr lang="tr-TR" b="0" i="1" dirty="0" smtClean="0">
                            <a:latin typeface="Cambria Math"/>
                            <a:ea typeface="Cambria Math"/>
                          </a:rPr>
                          <m:t>𝑡</m:t>
                        </m:r>
                      </m:sub>
                    </m:sSub>
                    <m:d>
                      <m:dPr>
                        <m:ctrlPr>
                          <a:rPr lang="tr-TR" b="0" i="1" dirty="0" smtClean="0">
                            <a:latin typeface="Cambria Math" panose="02040503050406030204" pitchFamily="18" charset="0"/>
                            <a:ea typeface="Cambria Math"/>
                          </a:rPr>
                        </m:ctrlPr>
                      </m:dPr>
                      <m:e>
                        <m:r>
                          <a:rPr lang="tr-TR" b="0" i="1" dirty="0" smtClean="0">
                            <a:latin typeface="Cambria Math"/>
                            <a:ea typeface="Cambria Math"/>
                          </a:rPr>
                          <m:t>𝑗</m:t>
                        </m:r>
                      </m:e>
                    </m:d>
                    <m:r>
                      <a:rPr lang="tr-TR" b="0" i="1" dirty="0" smtClean="0">
                        <a:latin typeface="Cambria Math"/>
                        <a:ea typeface="Cambria Math"/>
                      </a:rPr>
                      <m:t>=</m:t>
                    </m:r>
                  </m:oMath>
                </a14:m>
                <a:r>
                  <a:rPr lang="tr-TR" dirty="0"/>
                  <a:t> </a:t>
                </a:r>
                <a14:m>
                  <m:oMath xmlns:m="http://schemas.openxmlformats.org/officeDocument/2006/math">
                    <m:sSubSup>
                      <m:sSubSupPr>
                        <m:ctrlPr>
                          <a:rPr lang="tr-TR" i="1">
                            <a:latin typeface="Cambria Math" panose="02040503050406030204" pitchFamily="18" charset="0"/>
                          </a:rPr>
                        </m:ctrlPr>
                      </m:sSubSupPr>
                      <m:e>
                        <m:r>
                          <a:rPr lang="tr-TR" b="0" i="1" smtClean="0">
                            <a:latin typeface="Cambria Math"/>
                          </a:rPr>
                          <m:t>𝑎𝑟𝑔</m:t>
                        </m:r>
                        <m:r>
                          <a:rPr lang="tr-TR" i="1">
                            <a:latin typeface="Cambria Math"/>
                          </a:rPr>
                          <m:t>𝑚𝑎𝑥</m:t>
                        </m:r>
                      </m:e>
                      <m:sub>
                        <m:r>
                          <a:rPr lang="tr-TR" i="1">
                            <a:latin typeface="Cambria Math"/>
                          </a:rPr>
                          <m:t>𝑖</m:t>
                        </m:r>
                        <m:r>
                          <a:rPr lang="tr-TR" i="1">
                            <a:latin typeface="Cambria Math"/>
                          </a:rPr>
                          <m:t>=1…</m:t>
                        </m:r>
                        <m:r>
                          <a:rPr lang="tr-TR" i="1">
                            <a:latin typeface="Cambria Math"/>
                          </a:rPr>
                          <m:t>𝑁</m:t>
                        </m:r>
                        <m:r>
                          <a:rPr lang="tr-TR" i="1">
                            <a:latin typeface="Cambria Math"/>
                          </a:rPr>
                          <m:t> </m:t>
                        </m:r>
                      </m:sub>
                      <m:sup>
                        <m:r>
                          <a:rPr lang="en-US" b="0" i="1" smtClean="0">
                            <a:latin typeface="Cambria Math" panose="02040503050406030204" pitchFamily="18" charset="0"/>
                          </a:rPr>
                          <m:t> </m:t>
                        </m:r>
                      </m:sup>
                    </m:sSubSup>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i="1" dirty="0">
                            <a:latin typeface="Cambria Math"/>
                            <a:ea typeface="Cambria Math"/>
                          </a:rPr>
                          <m:t>𝑡</m:t>
                        </m:r>
                        <m:r>
                          <a:rPr lang="tr-TR" i="1" dirty="0">
                            <a:latin typeface="Cambria Math"/>
                            <a:ea typeface="Cambria Math"/>
                          </a:rPr>
                          <m:t>−1</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sub>
                    </m:sSub>
                  </m:oMath>
                </a14:m>
                <a:r>
                  <a:rPr lang="tr-TR" dirty="0"/>
                  <a:t>) </a:t>
                </a:r>
                <a:endParaRPr lang="tr-TR" i="1" dirty="0" smtClean="0">
                  <a:latin typeface="Cambria Math"/>
                  <a:ea typeface="Cambria Math"/>
                </a:endParaRPr>
              </a:p>
              <a:p>
                <a:pPr marL="400050" lvl="1" indent="0">
                  <a:lnSpc>
                    <a:spcPct val="120000"/>
                  </a:lnSpc>
                  <a:buNone/>
                </a:pPr>
                <a:r>
                  <a:rPr lang="tr-TR" dirty="0" smtClean="0">
                    <a:ea typeface="Cambria Math"/>
                  </a:rPr>
                  <a:t>					</a:t>
                </a:r>
                <a14:m>
                  <m:oMath xmlns:m="http://schemas.openxmlformats.org/officeDocument/2006/math">
                    <m:r>
                      <a:rPr lang="tr-TR" i="1" dirty="0">
                        <a:latin typeface="Cambria Math"/>
                        <a:ea typeface="Cambria Math"/>
                      </a:rPr>
                      <m:t>1≤</m:t>
                    </m:r>
                    <m:r>
                      <a:rPr lang="tr-TR" i="1" dirty="0">
                        <a:latin typeface="Cambria Math"/>
                        <a:ea typeface="Cambria Math"/>
                      </a:rPr>
                      <m:t>𝑗</m:t>
                    </m:r>
                    <m:r>
                      <a:rPr lang="tr-TR" i="1" dirty="0">
                        <a:latin typeface="Cambria Math"/>
                        <a:ea typeface="Cambria Math"/>
                      </a:rPr>
                      <m:t>≤</m:t>
                    </m:r>
                    <m:r>
                      <a:rPr lang="tr-TR" i="1" dirty="0">
                        <a:latin typeface="Cambria Math"/>
                        <a:ea typeface="Cambria Math"/>
                      </a:rPr>
                      <m:t>𝑁</m:t>
                    </m:r>
                  </m:oMath>
                </a14:m>
                <a:r>
                  <a:rPr lang="tr-TR" dirty="0" smtClean="0"/>
                  <a:t>, </a:t>
                </a:r>
                <a14:m>
                  <m:oMath xmlns:m="http://schemas.openxmlformats.org/officeDocument/2006/math">
                    <m:r>
                      <a:rPr lang="tr-TR" i="1" dirty="0">
                        <a:latin typeface="Cambria Math"/>
                        <a:ea typeface="Cambria Math"/>
                      </a:rPr>
                      <m:t>1</m:t>
                    </m:r>
                    <m:r>
                      <a:rPr lang="tr-TR" i="1" dirty="0" smtClean="0">
                        <a:latin typeface="Cambria Math"/>
                        <a:ea typeface="Cambria Math"/>
                      </a:rPr>
                      <m:t>&lt;</m:t>
                    </m:r>
                    <m:r>
                      <a:rPr lang="tr-TR" b="0" i="1" dirty="0" smtClean="0">
                        <a:latin typeface="Cambria Math"/>
                        <a:ea typeface="Cambria Math"/>
                      </a:rPr>
                      <m:t>𝑡</m:t>
                    </m:r>
                    <m:r>
                      <a:rPr lang="tr-TR" i="1" dirty="0">
                        <a:latin typeface="Cambria Math"/>
                        <a:ea typeface="Cambria Math"/>
                      </a:rPr>
                      <m:t>≤</m:t>
                    </m:r>
                    <m:r>
                      <a:rPr lang="tr-TR" b="0" i="1" dirty="0" smtClean="0">
                        <a:latin typeface="Cambria Math"/>
                        <a:ea typeface="Cambria Math"/>
                      </a:rPr>
                      <m:t>𝑇</m:t>
                    </m:r>
                  </m:oMath>
                </a14:m>
                <a:endParaRPr lang="tr-TR" dirty="0"/>
              </a:p>
              <a:p>
                <a:pPr marL="514350" indent="-514350">
                  <a:lnSpc>
                    <a:spcPct val="120000"/>
                  </a:lnSpc>
                  <a:buFont typeface="+mj-lt"/>
                  <a:buAutoNum type="arabicPeriod"/>
                </a:pPr>
                <a:r>
                  <a:rPr lang="tr-TR" dirty="0" err="1" smtClean="0"/>
                  <a:t>Termination</a:t>
                </a:r>
                <a:r>
                  <a:rPr lang="tr-TR" dirty="0"/>
                  <a:t>:</a:t>
                </a:r>
              </a:p>
              <a:p>
                <a:pPr marL="0" indent="0">
                  <a:lnSpc>
                    <a:spcPct val="120000"/>
                  </a:lnSpc>
                  <a:buNone/>
                </a:pPr>
                <a:r>
                  <a:rPr lang="tr-TR" dirty="0"/>
                  <a:t>	</a:t>
                </a:r>
                <a:r>
                  <a:rPr lang="en-US" dirty="0"/>
                  <a:t> </a:t>
                </a:r>
                <a:r>
                  <a:rPr lang="en-US" u="sng" dirty="0"/>
                  <a:t>The best score: </a:t>
                </a:r>
                <a:r>
                  <a:rPr lang="tr-TR" dirty="0"/>
                  <a:t>	</a:t>
                </a:r>
                <a:r>
                  <a:rPr lang="tr-TR" dirty="0" smtClean="0"/>
                  <a:t>	</a:t>
                </a:r>
                <a:r>
                  <a:rPr lang="en-US" dirty="0" smtClean="0"/>
                  <a:t>P</a:t>
                </a:r>
                <a:r>
                  <a:rPr lang="tr-TR" dirty="0" smtClean="0"/>
                  <a:t>*</a:t>
                </a:r>
                <a:r>
                  <a:rPr lang="en-US" dirty="0" smtClean="0"/>
                  <a:t> </a:t>
                </a:r>
                <a:r>
                  <a:rPr lang="en-US" dirty="0"/>
                  <a:t>= </a:t>
                </a:r>
                <a14:m>
                  <m:oMath xmlns:m="http://schemas.openxmlformats.org/officeDocument/2006/math">
                    <m:sSub>
                      <m:sSubPr>
                        <m:ctrlPr>
                          <a:rPr lang="tr-TR" i="1" dirty="0">
                            <a:latin typeface="Cambria Math" panose="02040503050406030204" pitchFamily="18" charset="0"/>
                            <a:ea typeface="Cambria Math"/>
                          </a:rPr>
                        </m:ctrlPr>
                      </m:sSubPr>
                      <m:e>
                        <m:r>
                          <a:rPr lang="tr-TR" b="0" i="1" dirty="0" smtClean="0">
                            <a:latin typeface="Cambria Math"/>
                            <a:ea typeface="Cambria Math"/>
                          </a:rPr>
                          <m:t>𝑣</m:t>
                        </m:r>
                      </m:e>
                      <m:sub>
                        <m:r>
                          <a:rPr lang="tr-TR" i="1" dirty="0">
                            <a:latin typeface="Cambria Math"/>
                            <a:ea typeface="Cambria Math"/>
                          </a:rPr>
                          <m:t>𝑇</m:t>
                        </m:r>
                      </m:sub>
                    </m:sSub>
                    <m:d>
                      <m:dPr>
                        <m:ctrlPr>
                          <a:rPr lang="tr-TR" i="1" dirty="0">
                            <a:latin typeface="Cambria Math" panose="02040503050406030204" pitchFamily="18" charset="0"/>
                            <a:ea typeface="Cambria Math"/>
                          </a:rPr>
                        </m:ctrlPr>
                      </m:dPr>
                      <m:e>
                        <m:sSub>
                          <m:sSubPr>
                            <m:ctrlPr>
                              <a:rPr lang="tr-TR" i="1" dirty="0">
                                <a:latin typeface="Cambria Math" panose="02040503050406030204" pitchFamily="18" charset="0"/>
                                <a:ea typeface="Cambria Math"/>
                              </a:rPr>
                            </m:ctrlPr>
                          </m:sSubPr>
                          <m:e>
                            <m:r>
                              <a:rPr lang="tr-TR" i="1" dirty="0">
                                <a:latin typeface="Cambria Math"/>
                                <a:ea typeface="Cambria Math"/>
                              </a:rPr>
                              <m:t>𝑞</m:t>
                            </m:r>
                          </m:e>
                          <m:sub>
                            <m:r>
                              <a:rPr lang="tr-TR" i="1" dirty="0">
                                <a:latin typeface="Cambria Math"/>
                                <a:ea typeface="Cambria Math"/>
                              </a:rPr>
                              <m:t>𝐹</m:t>
                            </m:r>
                          </m:sub>
                        </m:sSub>
                      </m:e>
                    </m:d>
                    <m:r>
                      <a:rPr lang="tr-TR" b="0" i="1" dirty="0" smtClean="0">
                        <a:latin typeface="Cambria Math"/>
                        <a:ea typeface="Cambria Math"/>
                      </a:rPr>
                      <m:t>=</m:t>
                    </m:r>
                    <m:sSubSup>
                      <m:sSubSupPr>
                        <m:ctrlPr>
                          <a:rPr lang="tr-TR" i="1">
                            <a:latin typeface="Cambria Math" panose="02040503050406030204" pitchFamily="18" charset="0"/>
                          </a:rPr>
                        </m:ctrlPr>
                      </m:sSubSupPr>
                      <m:e>
                        <m:r>
                          <a:rPr lang="tr-TR" i="1">
                            <a:latin typeface="Cambria Math"/>
                          </a:rPr>
                          <m:t>𝑚𝑎𝑥</m:t>
                        </m:r>
                      </m:e>
                      <m:sub>
                        <m:r>
                          <a:rPr lang="tr-TR" i="1">
                            <a:latin typeface="Cambria Math"/>
                          </a:rPr>
                          <m:t>𝑖</m:t>
                        </m:r>
                        <m:r>
                          <a:rPr lang="tr-TR" i="1">
                            <a:latin typeface="Cambria Math"/>
                          </a:rPr>
                          <m:t>=1…</m:t>
                        </m:r>
                        <m:r>
                          <a:rPr lang="tr-TR" i="1">
                            <a:latin typeface="Cambria Math"/>
                          </a:rPr>
                          <m:t>𝑁</m:t>
                        </m:r>
                        <m:r>
                          <a:rPr lang="tr-TR" i="1">
                            <a:latin typeface="Cambria Math"/>
                          </a:rPr>
                          <m:t> </m:t>
                        </m:r>
                      </m:sub>
                      <m:sup>
                        <m:r>
                          <a:rPr lang="en-US" b="0" i="1" smtClean="0">
                            <a:latin typeface="Cambria Math" panose="02040503050406030204" pitchFamily="18" charset="0"/>
                          </a:rPr>
                          <m:t> </m:t>
                        </m:r>
                      </m:sup>
                    </m:sSubSup>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b="0" i="1" dirty="0" smtClean="0">
                            <a:latin typeface="Cambria Math"/>
                            <a:ea typeface="Cambria Math"/>
                          </a:rPr>
                          <m:t>𝑇</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b="0" i="1" dirty="0" smtClean="0">
                            <a:latin typeface="Cambria Math"/>
                            <a:ea typeface="Cambria Math"/>
                          </a:rPr>
                          <m:t> </m:t>
                        </m:r>
                        <m:r>
                          <a:rPr lang="tr-TR" i="1" dirty="0">
                            <a:latin typeface="Cambria Math"/>
                            <a:ea typeface="Cambria Math"/>
                          </a:rPr>
                          <m:t>𝑎</m:t>
                        </m:r>
                      </m:e>
                      <m:sub>
                        <m:r>
                          <a:rPr lang="tr-TR" i="1" dirty="0">
                            <a:latin typeface="Cambria Math"/>
                            <a:ea typeface="Cambria Math"/>
                          </a:rPr>
                          <m:t>𝑖</m:t>
                        </m:r>
                        <m:r>
                          <a:rPr lang="tr-TR" b="0" i="1" dirty="0" smtClean="0">
                            <a:latin typeface="Cambria Math"/>
                            <a:ea typeface="Cambria Math"/>
                          </a:rPr>
                          <m:t>𝐹</m:t>
                        </m:r>
                      </m:sub>
                    </m:sSub>
                  </m:oMath>
                </a14:m>
                <a:endParaRPr lang="tr-TR" i="1" dirty="0" smtClean="0">
                  <a:latin typeface="Cambria Math"/>
                  <a:ea typeface="Cambria Math"/>
                </a:endParaRPr>
              </a:p>
              <a:p>
                <a:pPr marL="0" indent="0">
                  <a:lnSpc>
                    <a:spcPct val="120000"/>
                  </a:lnSpc>
                  <a:buNone/>
                </a:pPr>
                <a:endParaRPr lang="tr-TR" i="1" dirty="0" smtClean="0">
                  <a:latin typeface="Cambria Math"/>
                  <a:ea typeface="Cambria Math"/>
                </a:endParaRPr>
              </a:p>
              <a:p>
                <a:pPr marL="0" indent="0">
                  <a:lnSpc>
                    <a:spcPct val="120000"/>
                  </a:lnSpc>
                  <a:buNone/>
                </a:pPr>
                <a:r>
                  <a:rPr lang="tr-TR" dirty="0" smtClean="0"/>
                  <a:t>	</a:t>
                </a:r>
                <a:r>
                  <a:rPr lang="en-US" u="sng" dirty="0" smtClean="0"/>
                  <a:t>The </a:t>
                </a:r>
                <a:r>
                  <a:rPr lang="en-US" u="sng" dirty="0"/>
                  <a:t>start of </a:t>
                </a:r>
                <a:r>
                  <a:rPr lang="en-US" u="sng" dirty="0" err="1"/>
                  <a:t>backtrace</a:t>
                </a:r>
                <a:r>
                  <a:rPr lang="en-US" u="sng" dirty="0"/>
                  <a:t>:</a:t>
                </a:r>
                <a:r>
                  <a:rPr lang="en-US" dirty="0"/>
                  <a:t> </a:t>
                </a:r>
                <a:r>
                  <a:rPr lang="tr-TR" dirty="0" smtClean="0"/>
                  <a:t>	</a:t>
                </a:r>
                <a:r>
                  <a:rPr lang="en-US" dirty="0" err="1" smtClean="0"/>
                  <a:t>q</a:t>
                </a:r>
                <a:r>
                  <a:rPr lang="en-US" baseline="-25000" dirty="0" err="1" smtClean="0"/>
                  <a:t>T</a:t>
                </a:r>
                <a:r>
                  <a:rPr lang="tr-TR" dirty="0" smtClean="0"/>
                  <a:t>*</a:t>
                </a:r>
                <a:r>
                  <a:rPr lang="en-US" dirty="0" smtClean="0"/>
                  <a:t> </a:t>
                </a:r>
                <a:r>
                  <a:rPr lang="en-US" dirty="0"/>
                  <a:t>= </a:t>
                </a:r>
                <a14:m>
                  <m:oMath xmlns:m="http://schemas.openxmlformats.org/officeDocument/2006/math">
                    <m:r>
                      <m:rPr>
                        <m:sty m:val="p"/>
                      </m:rPr>
                      <a:rPr lang="el-GR" i="1" dirty="0">
                        <a:latin typeface="Cambria Math"/>
                        <a:ea typeface="Cambria Math"/>
                      </a:rPr>
                      <m:t>ψ</m:t>
                    </m:r>
                  </m:oMath>
                </a14:m>
                <a:r>
                  <a:rPr lang="en-US" baseline="-25000" dirty="0" err="1"/>
                  <a:t>T</a:t>
                </a:r>
                <a:r>
                  <a:rPr lang="en-US" dirty="0"/>
                  <a:t> (</a:t>
                </a:r>
                <a:r>
                  <a:rPr lang="en-US" dirty="0" err="1"/>
                  <a:t>q</a:t>
                </a:r>
                <a:r>
                  <a:rPr lang="en-US" baseline="-25000" dirty="0" err="1"/>
                  <a:t>F</a:t>
                </a:r>
                <a:r>
                  <a:rPr lang="en-US" dirty="0"/>
                  <a:t>) =</a:t>
                </a:r>
                <a14:m>
                  <m:oMath xmlns:m="http://schemas.openxmlformats.org/officeDocument/2006/math">
                    <m:sSubSup>
                      <m:sSubSupPr>
                        <m:ctrlPr>
                          <a:rPr lang="tr-TR" i="1">
                            <a:latin typeface="Cambria Math" panose="02040503050406030204" pitchFamily="18" charset="0"/>
                          </a:rPr>
                        </m:ctrlPr>
                      </m:sSubSupPr>
                      <m:e>
                        <m:r>
                          <a:rPr lang="tr-TR" b="0" i="1" smtClean="0">
                            <a:latin typeface="Cambria Math"/>
                          </a:rPr>
                          <m:t>𝑎𝑟𝑔</m:t>
                        </m:r>
                        <m:r>
                          <a:rPr lang="tr-TR" i="1">
                            <a:latin typeface="Cambria Math"/>
                          </a:rPr>
                          <m:t>𝑚𝑎𝑥</m:t>
                        </m:r>
                      </m:e>
                      <m:sub>
                        <m:r>
                          <a:rPr lang="tr-TR" i="1">
                            <a:latin typeface="Cambria Math"/>
                          </a:rPr>
                          <m:t>𝑖</m:t>
                        </m:r>
                        <m:r>
                          <a:rPr lang="tr-TR" i="1">
                            <a:latin typeface="Cambria Math"/>
                          </a:rPr>
                          <m:t>=1…</m:t>
                        </m:r>
                        <m:r>
                          <a:rPr lang="tr-TR" i="1">
                            <a:latin typeface="Cambria Math"/>
                          </a:rPr>
                          <m:t>𝑁</m:t>
                        </m:r>
                        <m:r>
                          <a:rPr lang="tr-TR" i="1">
                            <a:latin typeface="Cambria Math"/>
                          </a:rPr>
                          <m:t> </m:t>
                        </m:r>
                      </m:sub>
                      <m:sup>
                        <m:r>
                          <a:rPr lang="en-US" b="0" i="1" smtClean="0">
                            <a:latin typeface="Cambria Math" panose="02040503050406030204" pitchFamily="18" charset="0"/>
                          </a:rPr>
                          <m:t> </m:t>
                        </m:r>
                      </m:sup>
                    </m:sSubSup>
                    <m:sSub>
                      <m:sSubPr>
                        <m:ctrlPr>
                          <a:rPr lang="tr-TR" i="1" dirty="0">
                            <a:latin typeface="Cambria Math" panose="02040503050406030204" pitchFamily="18" charset="0"/>
                            <a:ea typeface="Cambria Math"/>
                          </a:rPr>
                        </m:ctrlPr>
                      </m:sSubPr>
                      <m:e>
                        <m:r>
                          <a:rPr lang="tr-TR" i="1" dirty="0">
                            <a:latin typeface="Cambria Math"/>
                            <a:ea typeface="Cambria Math"/>
                          </a:rPr>
                          <m:t>𝑣</m:t>
                        </m:r>
                      </m:e>
                      <m:sub>
                        <m:r>
                          <a:rPr lang="tr-TR" i="1" dirty="0">
                            <a:latin typeface="Cambria Math"/>
                            <a:ea typeface="Cambria Math"/>
                          </a:rPr>
                          <m:t>𝑇</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 </m:t>
                        </m:r>
                        <m:r>
                          <a:rPr lang="tr-TR" i="1" dirty="0">
                            <a:latin typeface="Cambria Math"/>
                            <a:ea typeface="Cambria Math"/>
                          </a:rPr>
                          <m:t>𝑎</m:t>
                        </m:r>
                      </m:e>
                      <m:sub>
                        <m:r>
                          <a:rPr lang="tr-TR" i="1" dirty="0">
                            <a:latin typeface="Cambria Math"/>
                            <a:ea typeface="Cambria Math"/>
                          </a:rPr>
                          <m:t>𝑖𝐹</m:t>
                        </m:r>
                      </m:sub>
                    </m:sSub>
                  </m:oMath>
                </a14:m>
                <a:endParaRPr lang="tr-TR" dirty="0" smtClean="0"/>
              </a:p>
              <a:p>
                <a:pPr marL="0" indent="0">
                  <a:lnSpc>
                    <a:spcPct val="120000"/>
                  </a:lnSpc>
                  <a:buNone/>
                </a:pPr>
                <a:endParaRPr lang="tr-TR" dirty="0" smtClean="0"/>
              </a:p>
              <a:p>
                <a:pPr marL="514350" indent="-514350">
                  <a:lnSpc>
                    <a:spcPct val="120000"/>
                  </a:lnSpc>
                  <a:buAutoNum type="arabicPeriod" startAt="4"/>
                </a:pPr>
                <a:r>
                  <a:rPr lang="tr-TR" dirty="0" err="1" smtClean="0"/>
                  <a:t>Backtracing</a:t>
                </a:r>
                <a:r>
                  <a:rPr lang="tr-TR" dirty="0" smtClean="0"/>
                  <a:t>: </a:t>
                </a:r>
                <a:r>
                  <a:rPr lang="tr-TR" dirty="0"/>
                  <a:t>		</a:t>
                </a:r>
                <a:r>
                  <a:rPr lang="en-US" dirty="0" smtClean="0"/>
                  <a:t>q</a:t>
                </a:r>
                <a:r>
                  <a:rPr lang="tr-TR" baseline="-25000" dirty="0" smtClean="0"/>
                  <a:t>t</a:t>
                </a:r>
                <a:r>
                  <a:rPr lang="tr-TR" dirty="0" smtClean="0"/>
                  <a:t>*</a:t>
                </a:r>
                <a:r>
                  <a:rPr lang="en-US" dirty="0" smtClean="0"/>
                  <a:t> </a:t>
                </a:r>
                <a:r>
                  <a:rPr lang="en-US" dirty="0"/>
                  <a:t>= </a:t>
                </a:r>
                <a14:m>
                  <m:oMath xmlns:m="http://schemas.openxmlformats.org/officeDocument/2006/math">
                    <m:r>
                      <m:rPr>
                        <m:sty m:val="p"/>
                      </m:rPr>
                      <a:rPr lang="el-GR" i="1" dirty="0">
                        <a:latin typeface="Cambria Math"/>
                        <a:ea typeface="Cambria Math"/>
                      </a:rPr>
                      <m:t>ψ</m:t>
                    </m:r>
                  </m:oMath>
                </a14:m>
                <a:r>
                  <a:rPr lang="tr-TR" baseline="-25000" dirty="0" smtClean="0"/>
                  <a:t>t+1</a:t>
                </a:r>
                <a:r>
                  <a:rPr lang="en-US" dirty="0" smtClean="0"/>
                  <a:t> (</a:t>
                </a:r>
                <a:r>
                  <a:rPr lang="en-US" dirty="0"/>
                  <a:t>q</a:t>
                </a:r>
                <a:r>
                  <a:rPr lang="tr-TR" baseline="-25000" dirty="0" smtClean="0"/>
                  <a:t>t+1</a:t>
                </a:r>
                <a:r>
                  <a:rPr lang="tr-TR" dirty="0" smtClean="0"/>
                  <a:t>*</a:t>
                </a:r>
                <a:r>
                  <a:rPr lang="en-US" dirty="0" smtClean="0"/>
                  <a:t> )</a:t>
                </a:r>
                <a:r>
                  <a:rPr lang="tr-TR" dirty="0" smtClean="0"/>
                  <a:t>	t = T-1, T-2,…,1</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556792"/>
                <a:ext cx="8229600" cy="4997152"/>
              </a:xfrm>
              <a:blipFill>
                <a:blip r:embed="rId2"/>
                <a:stretch>
                  <a:fillRect l="-815" t="-610"/>
                </a:stretch>
              </a:blipFill>
            </p:spPr>
            <p:txBody>
              <a:bodyPr/>
              <a:lstStyle/>
              <a:p>
                <a:r>
                  <a:rPr lang="en-US">
                    <a:noFill/>
                  </a:rPr>
                  <a:t> </a:t>
                </a:r>
              </a:p>
            </p:txBody>
          </p:sp>
        </mc:Fallback>
      </mc:AlternateContent>
    </p:spTree>
    <p:extLst>
      <p:ext uri="{BB962C8B-B14F-4D97-AF65-F5344CB8AC3E}">
        <p14:creationId xmlns:p14="http://schemas.microsoft.com/office/powerpoint/2010/main" val="9551704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The</a:t>
            </a:r>
            <a:r>
              <a:rPr lang="tr-TR" dirty="0" smtClean="0"/>
              <a:t> </a:t>
            </a:r>
            <a:r>
              <a:rPr lang="tr-TR" dirty="0" err="1" smtClean="0"/>
              <a:t>Viterbi</a:t>
            </a:r>
            <a:r>
              <a:rPr lang="tr-TR" dirty="0" smtClean="0"/>
              <a:t> </a:t>
            </a:r>
            <a:r>
              <a:rPr lang="tr-TR" dirty="0" err="1" smtClean="0"/>
              <a:t>Algorithm</a:t>
            </a:r>
            <a:r>
              <a:rPr lang="tr-TR" dirty="0" smtClean="0"/>
              <a:t> </a:t>
            </a:r>
            <a:r>
              <a:rPr lang="tr-TR" dirty="0" err="1" smtClean="0"/>
              <a:t>Summary</a:t>
            </a:r>
            <a:endParaRPr lang="tr-TR" dirty="0"/>
          </a:p>
        </p:txBody>
      </p:sp>
      <p:sp>
        <p:nvSpPr>
          <p:cNvPr id="3" name="İçerik Yer Tutucusu 2"/>
          <p:cNvSpPr>
            <a:spLocks noGrp="1"/>
          </p:cNvSpPr>
          <p:nvPr>
            <p:ph idx="1"/>
          </p:nvPr>
        </p:nvSpPr>
        <p:spPr/>
        <p:txBody>
          <a:bodyPr>
            <a:normAutofit/>
          </a:bodyPr>
          <a:lstStyle/>
          <a:p>
            <a:r>
              <a:rPr lang="en-US" dirty="0"/>
              <a:t>Viterbi algorithm for finding optimal sequence of hidden states. </a:t>
            </a:r>
            <a:endParaRPr lang="tr-TR" dirty="0" smtClean="0"/>
          </a:p>
          <a:p>
            <a:pPr lvl="1"/>
            <a:r>
              <a:rPr lang="en-US" smtClean="0"/>
              <a:t>Given </a:t>
            </a:r>
            <a:r>
              <a:rPr lang="en-US" dirty="0" smtClean="0"/>
              <a:t>an</a:t>
            </a:r>
            <a:r>
              <a:rPr lang="tr-TR" dirty="0" smtClean="0"/>
              <a:t> </a:t>
            </a:r>
            <a:r>
              <a:rPr lang="en-US" dirty="0" smtClean="0"/>
              <a:t>observation </a:t>
            </a:r>
            <a:r>
              <a:rPr lang="en-US" dirty="0"/>
              <a:t>sequence and an </a:t>
            </a:r>
            <a:r>
              <a:rPr lang="en-US" dirty="0" smtClean="0"/>
              <a:t>HMM</a:t>
            </a:r>
            <a:r>
              <a:rPr lang="tr-TR" dirty="0" smtClean="0"/>
              <a:t> </a:t>
            </a:r>
          </a:p>
          <a:p>
            <a:pPr lvl="1"/>
            <a:r>
              <a:rPr lang="en-US" dirty="0"/>
              <a:t>R</a:t>
            </a:r>
            <a:r>
              <a:rPr lang="en-US" smtClean="0"/>
              <a:t>eturns </a:t>
            </a:r>
            <a:r>
              <a:rPr lang="en-US" dirty="0"/>
              <a:t>the state path </a:t>
            </a:r>
            <a:r>
              <a:rPr lang="en-US" dirty="0" smtClean="0"/>
              <a:t>through</a:t>
            </a:r>
            <a:r>
              <a:rPr lang="tr-TR" dirty="0" smtClean="0"/>
              <a:t> </a:t>
            </a:r>
            <a:r>
              <a:rPr lang="en-US" dirty="0" smtClean="0"/>
              <a:t>the </a:t>
            </a:r>
            <a:r>
              <a:rPr lang="en-US" dirty="0"/>
              <a:t>HMM that assigns maximum likelihood to the observation </a:t>
            </a:r>
            <a:r>
              <a:rPr lang="en-US" dirty="0" smtClean="0"/>
              <a:t>sequence</a:t>
            </a:r>
            <a:endParaRPr lang="tr-TR" dirty="0"/>
          </a:p>
        </p:txBody>
      </p:sp>
    </p:spTree>
    <p:extLst>
      <p:ext uri="{BB962C8B-B14F-4D97-AF65-F5344CB8AC3E}">
        <p14:creationId xmlns:p14="http://schemas.microsoft.com/office/powerpoint/2010/main" val="955170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Decoding</a:t>
            </a:r>
            <a:r>
              <a:rPr lang="tr-TR" dirty="0" smtClean="0"/>
              <a:t>: </a:t>
            </a:r>
            <a:br>
              <a:rPr lang="tr-TR" dirty="0" smtClean="0"/>
            </a:br>
            <a:r>
              <a:rPr lang="tr-TR" dirty="0" err="1" smtClean="0"/>
              <a:t>The</a:t>
            </a:r>
            <a:r>
              <a:rPr lang="tr-TR" dirty="0" smtClean="0"/>
              <a:t> </a:t>
            </a:r>
            <a:r>
              <a:rPr lang="tr-TR" dirty="0" err="1" smtClean="0"/>
              <a:t>Viterbi</a:t>
            </a:r>
            <a:r>
              <a:rPr lang="tr-TR" dirty="0" smtClean="0"/>
              <a:t> </a:t>
            </a:r>
            <a:r>
              <a:rPr lang="tr-TR" dirty="0" err="1" smtClean="0"/>
              <a:t>Algorithm</a:t>
            </a:r>
            <a:endParaRPr lang="tr-TR" dirty="0"/>
          </a:p>
        </p:txBody>
      </p:sp>
      <p:sp>
        <p:nvSpPr>
          <p:cNvPr id="3" name="İçerik Yer Tutucusu 2"/>
          <p:cNvSpPr>
            <a:spLocks noGrp="1"/>
          </p:cNvSpPr>
          <p:nvPr>
            <p:ph idx="1"/>
          </p:nvPr>
        </p:nvSpPr>
        <p:spPr/>
        <p:txBody>
          <a:bodyPr/>
          <a:lstStyle/>
          <a:p>
            <a:endParaRPr lang="tr-TR"/>
          </a:p>
        </p:txBody>
      </p:sp>
      <p:pic>
        <p:nvPicPr>
          <p:cNvPr id="9218"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39552" y="1642410"/>
            <a:ext cx="7950766" cy="4964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1704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smtClean="0"/>
              <a:t>HMM Learning </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a:bodyPr>
              <a:lstStyle/>
              <a:p>
                <a:r>
                  <a:rPr lang="tr-TR" dirty="0" err="1" smtClean="0"/>
                  <a:t>Remember</a:t>
                </a:r>
                <a:r>
                  <a:rPr lang="tr-TR" dirty="0" smtClean="0"/>
                  <a:t> </a:t>
                </a:r>
                <a:r>
                  <a:rPr lang="tr-TR" dirty="0" err="1" smtClean="0"/>
                  <a:t>the</a:t>
                </a:r>
                <a:r>
                  <a:rPr lang="tr-TR" dirty="0" smtClean="0"/>
                  <a:t> </a:t>
                </a:r>
                <a:r>
                  <a:rPr lang="tr-TR" dirty="0" err="1" smtClean="0"/>
                  <a:t>parameters</a:t>
                </a:r>
                <a:r>
                  <a:rPr lang="tr-TR" dirty="0" smtClean="0"/>
                  <a:t> </a:t>
                </a:r>
                <a:r>
                  <a:rPr lang="el-GR" dirty="0"/>
                  <a:t>λ </a:t>
                </a:r>
                <a:r>
                  <a:rPr lang="en-US" dirty="0" smtClean="0"/>
                  <a:t>of </a:t>
                </a:r>
                <a:r>
                  <a:rPr lang="en-US" dirty="0"/>
                  <a:t>an </a:t>
                </a:r>
                <a:r>
                  <a:rPr lang="en-US" dirty="0" smtClean="0"/>
                  <a:t>HMM</a:t>
                </a:r>
                <a:endParaRPr lang="tr-TR" dirty="0" smtClean="0"/>
              </a:p>
              <a:p>
                <a:pPr lvl="1"/>
                <a:r>
                  <a:rPr lang="el-GR" b="1" dirty="0"/>
                  <a:t>λ</a:t>
                </a:r>
                <a:r>
                  <a:rPr lang="tr-TR" dirty="0"/>
                  <a:t> = (</a:t>
                </a:r>
                <a:r>
                  <a:rPr lang="tr-TR" b="1" dirty="0"/>
                  <a:t>A</a:t>
                </a:r>
                <a:r>
                  <a:rPr lang="tr-TR" dirty="0"/>
                  <a:t>, </a:t>
                </a:r>
                <a:r>
                  <a:rPr lang="tr-TR" b="1" dirty="0"/>
                  <a:t>B</a:t>
                </a:r>
                <a:r>
                  <a:rPr lang="tr-TR" dirty="0"/>
                  <a:t>, </a:t>
                </a:r>
                <a14:m>
                  <m:oMath xmlns:m="http://schemas.openxmlformats.org/officeDocument/2006/math">
                    <m:r>
                      <a:rPr lang="en-US" b="1">
                        <a:latin typeface="Cambria Math"/>
                      </a:rPr>
                      <m:t>𝜋</m:t>
                    </m:r>
                  </m:oMath>
                </a14:m>
                <a:r>
                  <a:rPr lang="tr-TR" dirty="0" smtClean="0"/>
                  <a:t>)</a:t>
                </a:r>
              </a:p>
              <a:p>
                <a:r>
                  <a:rPr lang="en-US" dirty="0"/>
                  <a:t>Learning: </a:t>
                </a:r>
                <a:endParaRPr lang="tr-TR" dirty="0" smtClean="0"/>
              </a:p>
              <a:p>
                <a:pPr lvl="1"/>
                <a:r>
                  <a:rPr lang="en-US" dirty="0" smtClean="0"/>
                  <a:t>Given </a:t>
                </a:r>
                <a:r>
                  <a:rPr lang="en-US" dirty="0"/>
                  <a:t>an observation sequence O and the set of </a:t>
                </a:r>
                <a:r>
                  <a:rPr lang="en-US" dirty="0" smtClean="0"/>
                  <a:t>possible</a:t>
                </a:r>
                <a:r>
                  <a:rPr lang="tr-TR" dirty="0" smtClean="0"/>
                  <a:t> </a:t>
                </a:r>
                <a:r>
                  <a:rPr lang="en-US" dirty="0" smtClean="0"/>
                  <a:t>states </a:t>
                </a:r>
                <a:r>
                  <a:rPr lang="en-US" dirty="0"/>
                  <a:t>in the HMM</a:t>
                </a:r>
                <a:r>
                  <a:rPr lang="en-US" dirty="0" smtClean="0"/>
                  <a:t>,</a:t>
                </a:r>
                <a:endParaRPr lang="tr-TR" dirty="0" smtClean="0"/>
              </a:p>
              <a:p>
                <a:pPr lvl="1"/>
                <a:r>
                  <a:rPr lang="en-US" dirty="0" smtClean="0"/>
                  <a:t>learn </a:t>
                </a:r>
                <a:r>
                  <a:rPr lang="en-US" dirty="0"/>
                  <a:t>the HMM parameters A and </a:t>
                </a:r>
                <a:r>
                  <a:rPr lang="en-US" dirty="0" smtClean="0"/>
                  <a:t>B</a:t>
                </a:r>
                <a:endParaRPr lang="tr-TR" dirty="0" smtClean="0"/>
              </a:p>
              <a:p>
                <a:pPr lvl="2"/>
                <a:r>
                  <a:rPr lang="tr-TR" dirty="0" smtClean="0"/>
                  <a:t>A: </a:t>
                </a:r>
                <a:r>
                  <a:rPr lang="tr-TR" dirty="0" err="1" smtClean="0"/>
                  <a:t>transition</a:t>
                </a:r>
                <a:r>
                  <a:rPr lang="tr-TR" dirty="0" smtClean="0"/>
                  <a:t> </a:t>
                </a:r>
                <a:r>
                  <a:rPr lang="tr-TR" dirty="0" err="1" smtClean="0"/>
                  <a:t>probabilities</a:t>
                </a:r>
                <a:endParaRPr lang="tr-TR" dirty="0" smtClean="0"/>
              </a:p>
              <a:p>
                <a:pPr lvl="2"/>
                <a:r>
                  <a:rPr lang="tr-TR" dirty="0" smtClean="0"/>
                  <a:t>B: </a:t>
                </a:r>
                <a:r>
                  <a:rPr lang="tr-TR" dirty="0" err="1" smtClean="0"/>
                  <a:t>observation</a:t>
                </a:r>
                <a:r>
                  <a:rPr lang="tr-TR" dirty="0" smtClean="0"/>
                  <a:t> </a:t>
                </a:r>
                <a:r>
                  <a:rPr lang="tr-TR" dirty="0" err="1" smtClean="0"/>
                  <a:t>likelihoods</a:t>
                </a:r>
                <a:endParaRPr lang="tr-TR" dirty="0" smtClean="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4"/>
                <a:stretch>
                  <a:fillRect l="-1630" t="-1752"/>
                </a:stretch>
              </a:blipFill>
            </p:spPr>
            <p:txBody>
              <a:bodyPr/>
              <a:lstStyle/>
              <a:p>
                <a:r>
                  <a:rPr lang="en-US">
                    <a:noFill/>
                  </a:rPr>
                  <a:t> </a:t>
                </a:r>
              </a:p>
            </p:txBody>
          </p:sp>
        </mc:Fallback>
      </mc:AlternateContent>
    </p:spTree>
    <p:extLst>
      <p:ext uri="{BB962C8B-B14F-4D97-AF65-F5344CB8AC3E}">
        <p14:creationId xmlns:p14="http://schemas.microsoft.com/office/powerpoint/2010/main" val="4053901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smtClean="0"/>
              <a:t>HMM Learning</a:t>
            </a:r>
            <a:endParaRPr lang="tr-TR" dirty="0"/>
          </a:p>
        </p:txBody>
      </p:sp>
      <p:sp>
        <p:nvSpPr>
          <p:cNvPr id="3" name="İçerik Yer Tutucusu 2"/>
          <p:cNvSpPr>
            <a:spLocks noGrp="1"/>
          </p:cNvSpPr>
          <p:nvPr>
            <p:ph idx="1"/>
          </p:nvPr>
        </p:nvSpPr>
        <p:spPr/>
        <p:txBody>
          <a:bodyPr>
            <a:normAutofit fontScale="85000" lnSpcReduction="20000"/>
          </a:bodyPr>
          <a:lstStyle/>
          <a:p>
            <a:pPr>
              <a:lnSpc>
                <a:spcPct val="120000"/>
              </a:lnSpc>
            </a:pPr>
            <a:r>
              <a:rPr lang="en-US" dirty="0" smtClean="0"/>
              <a:t>The </a:t>
            </a:r>
            <a:r>
              <a:rPr lang="en-US" dirty="0"/>
              <a:t>input to such a learning </a:t>
            </a:r>
            <a:r>
              <a:rPr lang="en-US" dirty="0" smtClean="0"/>
              <a:t>algorithm</a:t>
            </a:r>
            <a:endParaRPr lang="tr-TR" dirty="0" smtClean="0"/>
          </a:p>
          <a:p>
            <a:pPr lvl="1">
              <a:lnSpc>
                <a:spcPct val="120000"/>
              </a:lnSpc>
            </a:pPr>
            <a:r>
              <a:rPr lang="en-US" dirty="0" smtClean="0"/>
              <a:t>an </a:t>
            </a:r>
            <a:r>
              <a:rPr lang="en-US" dirty="0"/>
              <a:t>unlabeled sequence of </a:t>
            </a:r>
            <a:r>
              <a:rPr lang="en-US" dirty="0" smtClean="0"/>
              <a:t>observations</a:t>
            </a:r>
            <a:r>
              <a:rPr lang="tr-TR" dirty="0"/>
              <a:t> </a:t>
            </a:r>
            <a:r>
              <a:rPr lang="en-US" dirty="0" smtClean="0"/>
              <a:t>O </a:t>
            </a:r>
            <a:endParaRPr lang="tr-TR" dirty="0" smtClean="0"/>
          </a:p>
          <a:p>
            <a:pPr lvl="1">
              <a:lnSpc>
                <a:spcPct val="120000"/>
              </a:lnSpc>
            </a:pPr>
            <a:r>
              <a:rPr lang="en-US" dirty="0" smtClean="0"/>
              <a:t>a </a:t>
            </a:r>
            <a:r>
              <a:rPr lang="en-US" dirty="0"/>
              <a:t>vocabulary of potential hidden states </a:t>
            </a:r>
            <a:r>
              <a:rPr lang="en-US" dirty="0" smtClean="0"/>
              <a:t>Q</a:t>
            </a:r>
            <a:endParaRPr lang="tr-TR" dirty="0" smtClean="0"/>
          </a:p>
          <a:p>
            <a:pPr>
              <a:lnSpc>
                <a:spcPct val="120000"/>
              </a:lnSpc>
            </a:pPr>
            <a:r>
              <a:rPr lang="en-US" dirty="0" smtClean="0"/>
              <a:t>for </a:t>
            </a:r>
            <a:r>
              <a:rPr lang="en-US" dirty="0"/>
              <a:t>the ice </a:t>
            </a:r>
            <a:r>
              <a:rPr lang="en-US" dirty="0" smtClean="0"/>
              <a:t>cream</a:t>
            </a:r>
            <a:r>
              <a:rPr lang="tr-TR" dirty="0" smtClean="0"/>
              <a:t> </a:t>
            </a:r>
            <a:r>
              <a:rPr lang="en-US" dirty="0" smtClean="0"/>
              <a:t>task</a:t>
            </a:r>
            <a:r>
              <a:rPr lang="en-US" dirty="0"/>
              <a:t>, </a:t>
            </a:r>
            <a:endParaRPr lang="tr-TR" dirty="0" smtClean="0"/>
          </a:p>
          <a:p>
            <a:pPr lvl="1">
              <a:lnSpc>
                <a:spcPct val="120000"/>
              </a:lnSpc>
            </a:pPr>
            <a:r>
              <a:rPr lang="en-US" dirty="0" smtClean="0"/>
              <a:t>a </a:t>
            </a:r>
            <a:r>
              <a:rPr lang="en-US" dirty="0"/>
              <a:t>sequence of observations O = </a:t>
            </a:r>
            <a:r>
              <a:rPr lang="tr-TR" dirty="0" smtClean="0"/>
              <a:t>(</a:t>
            </a:r>
            <a:r>
              <a:rPr lang="en-US" dirty="0" smtClean="0"/>
              <a:t>1</a:t>
            </a:r>
            <a:r>
              <a:rPr lang="tr-TR" dirty="0" smtClean="0"/>
              <a:t>,</a:t>
            </a:r>
            <a:r>
              <a:rPr lang="en-US" dirty="0" smtClean="0"/>
              <a:t>3</a:t>
            </a:r>
            <a:r>
              <a:rPr lang="tr-TR" dirty="0" smtClean="0"/>
              <a:t>,</a:t>
            </a:r>
            <a:r>
              <a:rPr lang="en-US" dirty="0" smtClean="0"/>
              <a:t>2</a:t>
            </a:r>
            <a:r>
              <a:rPr lang="tr-TR" dirty="0" smtClean="0"/>
              <a:t>,…)</a:t>
            </a:r>
          </a:p>
          <a:p>
            <a:pPr lvl="1">
              <a:lnSpc>
                <a:spcPct val="120000"/>
              </a:lnSpc>
            </a:pPr>
            <a:r>
              <a:rPr lang="en-US" dirty="0" smtClean="0"/>
              <a:t>the </a:t>
            </a:r>
            <a:r>
              <a:rPr lang="en-US" dirty="0"/>
              <a:t>set </a:t>
            </a:r>
            <a:r>
              <a:rPr lang="en-US" dirty="0" smtClean="0"/>
              <a:t>of</a:t>
            </a:r>
            <a:r>
              <a:rPr lang="tr-TR" dirty="0" smtClean="0"/>
              <a:t> </a:t>
            </a:r>
            <a:r>
              <a:rPr lang="en-US" dirty="0" smtClean="0"/>
              <a:t>hidden </a:t>
            </a:r>
            <a:r>
              <a:rPr lang="en-US" dirty="0"/>
              <a:t>states H and </a:t>
            </a:r>
            <a:r>
              <a:rPr lang="en-US" dirty="0" smtClean="0"/>
              <a:t>C</a:t>
            </a:r>
            <a:endParaRPr lang="tr-TR" dirty="0" smtClean="0"/>
          </a:p>
          <a:p>
            <a:pPr>
              <a:lnSpc>
                <a:spcPct val="120000"/>
              </a:lnSpc>
            </a:pPr>
            <a:r>
              <a:rPr lang="tr-TR" dirty="0" smtClean="0"/>
              <a:t>f</a:t>
            </a:r>
            <a:r>
              <a:rPr lang="en-US" dirty="0" smtClean="0"/>
              <a:t>or </a:t>
            </a:r>
            <a:r>
              <a:rPr lang="en-US" dirty="0"/>
              <a:t>the part-of-speech tagging </a:t>
            </a:r>
            <a:r>
              <a:rPr lang="en-US" dirty="0" smtClean="0"/>
              <a:t>task</a:t>
            </a:r>
            <a:r>
              <a:rPr lang="tr-TR" dirty="0" smtClean="0"/>
              <a:t>,</a:t>
            </a:r>
          </a:p>
          <a:p>
            <a:pPr lvl="1">
              <a:lnSpc>
                <a:spcPct val="120000"/>
              </a:lnSpc>
            </a:pPr>
            <a:r>
              <a:rPr lang="en-US" dirty="0" smtClean="0"/>
              <a:t>a </a:t>
            </a:r>
            <a:r>
              <a:rPr lang="en-US" dirty="0"/>
              <a:t>sequence of word observations O = </a:t>
            </a:r>
            <a:r>
              <a:rPr lang="tr-TR" dirty="0" smtClean="0"/>
              <a:t>(</a:t>
            </a:r>
            <a:r>
              <a:rPr lang="en-US" dirty="0" smtClean="0"/>
              <a:t>w1</a:t>
            </a:r>
            <a:r>
              <a:rPr lang="tr-TR" dirty="0" smtClean="0"/>
              <a:t>,</a:t>
            </a:r>
            <a:r>
              <a:rPr lang="en-US" dirty="0" smtClean="0"/>
              <a:t>w2</a:t>
            </a:r>
            <a:r>
              <a:rPr lang="tr-TR" dirty="0" smtClean="0"/>
              <a:t>,</a:t>
            </a:r>
            <a:r>
              <a:rPr lang="en-US" dirty="0" smtClean="0"/>
              <a:t>w3</a:t>
            </a:r>
            <a:r>
              <a:rPr lang="tr-TR" dirty="0" smtClean="0"/>
              <a:t>, …)</a:t>
            </a:r>
          </a:p>
          <a:p>
            <a:pPr lvl="1">
              <a:lnSpc>
                <a:spcPct val="120000"/>
              </a:lnSpc>
            </a:pPr>
            <a:r>
              <a:rPr lang="en-US" dirty="0" smtClean="0"/>
              <a:t>a </a:t>
            </a:r>
            <a:r>
              <a:rPr lang="en-US" dirty="0"/>
              <a:t>set of hidden states corresponding to parts of speech Noun, Verb, Adjective</a:t>
            </a:r>
            <a:r>
              <a:rPr lang="en-US" dirty="0" smtClean="0"/>
              <a:t>,</a:t>
            </a:r>
            <a:r>
              <a:rPr lang="tr-TR" dirty="0" smtClean="0"/>
              <a:t> </a:t>
            </a:r>
            <a:r>
              <a:rPr lang="tr-TR" dirty="0" err="1" smtClean="0"/>
              <a:t>etc</a:t>
            </a:r>
            <a:r>
              <a:rPr lang="tr-TR" dirty="0" smtClean="0"/>
              <a:t>.</a:t>
            </a:r>
            <a:endParaRPr lang="en-US" dirty="0"/>
          </a:p>
        </p:txBody>
      </p:sp>
    </p:spTree>
    <p:extLst>
      <p:ext uri="{BB962C8B-B14F-4D97-AF65-F5344CB8AC3E}">
        <p14:creationId xmlns:p14="http://schemas.microsoft.com/office/powerpoint/2010/main" val="1170388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Inference</a:t>
            </a:r>
            <a:r>
              <a:rPr lang="tr-TR" dirty="0" smtClean="0"/>
              <a:t> </a:t>
            </a:r>
            <a:r>
              <a:rPr lang="tr-TR" dirty="0" err="1" smtClean="0"/>
              <a:t>Tasks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4709120"/>
              </a:xfrm>
            </p:spPr>
            <p:txBody>
              <a:bodyPr>
                <a:normAutofit fontScale="77500" lnSpcReduction="20000"/>
              </a:bodyPr>
              <a:lstStyle/>
              <a:p>
                <a:r>
                  <a:rPr lang="tr-TR" dirty="0" err="1"/>
                  <a:t>Recursive</a:t>
                </a:r>
                <a:r>
                  <a:rPr lang="tr-TR" dirty="0"/>
                  <a:t> </a:t>
                </a:r>
                <a:r>
                  <a:rPr lang="tr-TR" dirty="0" err="1"/>
                  <a:t>inference</a:t>
                </a:r>
                <a:r>
                  <a:rPr lang="tr-TR" dirty="0"/>
                  <a:t> t</a:t>
                </a:r>
                <a:r>
                  <a:rPr lang="en-US" dirty="0"/>
                  <a:t>asks with constant cost per time </a:t>
                </a:r>
                <a:r>
                  <a:rPr lang="en-US" dirty="0" smtClean="0"/>
                  <a:t>step</a:t>
                </a:r>
                <a:r>
                  <a:rPr lang="tr-TR" dirty="0" smtClean="0"/>
                  <a:t>:</a:t>
                </a:r>
                <a:endParaRPr lang="tr-TR" dirty="0"/>
              </a:p>
              <a:p>
                <a:pPr lvl="1"/>
                <a:r>
                  <a:rPr lang="tr-TR" dirty="0" smtClean="0"/>
                  <a:t>Fil</a:t>
                </a:r>
                <a:r>
                  <a:rPr lang="en-US" dirty="0" err="1" smtClean="0"/>
                  <a:t>tering</a:t>
                </a:r>
                <a:r>
                  <a:rPr lang="tr-TR" dirty="0" smtClean="0"/>
                  <a:t> </a:t>
                </a:r>
              </a:p>
              <a:p>
                <a:pPr lvl="2"/>
                <a:r>
                  <a:rPr lang="en-US" dirty="0" smtClean="0"/>
                  <a:t>belief state</a:t>
                </a:r>
                <a:r>
                  <a:rPr lang="tr-TR" dirty="0" smtClean="0"/>
                  <a:t> </a:t>
                </a:r>
                <a:r>
                  <a:rPr lang="en-US" dirty="0" smtClean="0"/>
                  <a:t>input </a:t>
                </a:r>
                <a:r>
                  <a:rPr lang="en-US" dirty="0"/>
                  <a:t>to the decision process of </a:t>
                </a:r>
                <a:r>
                  <a:rPr lang="en-US" dirty="0" smtClean="0"/>
                  <a:t>a</a:t>
                </a:r>
                <a:r>
                  <a:rPr lang="tr-TR" dirty="0" smtClean="0"/>
                  <a:t>n</a:t>
                </a:r>
                <a:r>
                  <a:rPr lang="en-US" dirty="0" smtClean="0"/>
                  <a:t> agent</a:t>
                </a:r>
                <a:endParaRPr lang="tr-TR" dirty="0" smtClean="0"/>
              </a:p>
              <a:p>
                <a:pPr lvl="2"/>
                <a:r>
                  <a:rPr lang="tr-TR" dirty="0" smtClean="0"/>
                  <a:t>P(Q</a:t>
                </a:r>
                <a:r>
                  <a:rPr lang="tr-TR" baseline="-25000" dirty="0" smtClean="0"/>
                  <a:t>t</a:t>
                </a:r>
                <a:r>
                  <a:rPr lang="tr-TR" dirty="0" smtClean="0"/>
                  <a:t>|o</a:t>
                </a:r>
                <a:r>
                  <a:rPr lang="tr-TR" baseline="-25000" dirty="0" smtClean="0"/>
                  <a:t>1:t</a:t>
                </a:r>
                <a:r>
                  <a:rPr lang="tr-TR" dirty="0" smtClean="0"/>
                  <a:t>)</a:t>
                </a:r>
              </a:p>
              <a:p>
                <a:pPr lvl="1"/>
                <a:r>
                  <a:rPr lang="en-US" dirty="0" smtClean="0"/>
                  <a:t>Prediction</a:t>
                </a:r>
                <a:endParaRPr lang="tr-TR" dirty="0" smtClean="0"/>
              </a:p>
              <a:p>
                <a:pPr lvl="2"/>
                <a:r>
                  <a:rPr lang="en-US" dirty="0"/>
                  <a:t>evaluation of possible action sequences;</a:t>
                </a:r>
              </a:p>
              <a:p>
                <a:pPr lvl="2"/>
                <a:r>
                  <a:rPr lang="en-US" dirty="0"/>
                  <a:t>like </a:t>
                </a:r>
                <a:r>
                  <a:rPr lang="tr-TR" dirty="0" smtClean="0"/>
                  <a:t>fi</a:t>
                </a:r>
                <a:r>
                  <a:rPr lang="en-US" dirty="0" err="1" smtClean="0"/>
                  <a:t>ltering</a:t>
                </a:r>
                <a:r>
                  <a:rPr lang="en-US" dirty="0" smtClean="0"/>
                  <a:t> </a:t>
                </a:r>
                <a:r>
                  <a:rPr lang="en-US" dirty="0"/>
                  <a:t>without the </a:t>
                </a:r>
                <a:r>
                  <a:rPr lang="en-US" dirty="0" smtClean="0"/>
                  <a:t>evidence</a:t>
                </a:r>
                <a:endParaRPr lang="tr-TR" dirty="0" smtClean="0"/>
              </a:p>
              <a:p>
                <a:pPr lvl="2"/>
                <a:r>
                  <a:rPr lang="tr-TR" dirty="0" smtClean="0"/>
                  <a:t>P(Q</a:t>
                </a:r>
                <a:r>
                  <a:rPr lang="tr-TR" baseline="-25000" dirty="0" smtClean="0"/>
                  <a:t>t+k</a:t>
                </a:r>
                <a:r>
                  <a:rPr lang="tr-TR" dirty="0" smtClean="0"/>
                  <a:t>|o</a:t>
                </a:r>
                <a:r>
                  <a:rPr lang="tr-TR" baseline="-25000" dirty="0" smtClean="0"/>
                  <a:t>1:t</a:t>
                </a:r>
                <a:r>
                  <a:rPr lang="tr-TR" dirty="0" smtClean="0"/>
                  <a:t>) </a:t>
                </a:r>
                <a:r>
                  <a:rPr lang="tr-TR" dirty="0" err="1"/>
                  <a:t>for</a:t>
                </a:r>
                <a:r>
                  <a:rPr lang="tr-TR" dirty="0"/>
                  <a:t> k &gt; 0</a:t>
                </a:r>
              </a:p>
              <a:p>
                <a:pPr lvl="1"/>
                <a:r>
                  <a:rPr lang="en-US" dirty="0"/>
                  <a:t>Smoothing</a:t>
                </a:r>
                <a:r>
                  <a:rPr lang="tr-TR" dirty="0"/>
                  <a:t> </a:t>
                </a:r>
                <a:endParaRPr lang="tr-TR" dirty="0" smtClean="0"/>
              </a:p>
              <a:p>
                <a:pPr lvl="2"/>
                <a:r>
                  <a:rPr lang="en-US" dirty="0"/>
                  <a:t>better estimate of past states, essential for </a:t>
                </a:r>
                <a:r>
                  <a:rPr lang="en-US" dirty="0" smtClean="0"/>
                  <a:t>learning</a:t>
                </a:r>
                <a:endParaRPr lang="tr-TR" dirty="0" smtClean="0"/>
              </a:p>
              <a:p>
                <a:pPr lvl="2"/>
                <a:r>
                  <a:rPr lang="tr-TR" dirty="0" smtClean="0"/>
                  <a:t>P(Q</a:t>
                </a:r>
                <a:r>
                  <a:rPr lang="tr-TR" baseline="-25000" dirty="0" smtClean="0"/>
                  <a:t>k</a:t>
                </a:r>
                <a:r>
                  <a:rPr lang="tr-TR" dirty="0" smtClean="0"/>
                  <a:t>|o</a:t>
                </a:r>
                <a:r>
                  <a:rPr lang="tr-TR" baseline="-25000" dirty="0" smtClean="0"/>
                  <a:t>1:t</a:t>
                </a:r>
                <a:r>
                  <a:rPr lang="tr-TR" dirty="0" smtClean="0"/>
                  <a:t>) </a:t>
                </a:r>
                <a:r>
                  <a:rPr lang="tr-TR" dirty="0" err="1" smtClean="0"/>
                  <a:t>for</a:t>
                </a:r>
                <a:r>
                  <a:rPr lang="tr-TR" dirty="0" smtClean="0"/>
                  <a:t>  0 </a:t>
                </a:r>
                <a14:m>
                  <m:oMath xmlns:m="http://schemas.openxmlformats.org/officeDocument/2006/math">
                    <m:r>
                      <a:rPr lang="tr-TR" i="1" dirty="0" smtClean="0">
                        <a:latin typeface="Cambria Math"/>
                        <a:ea typeface="Cambria Math"/>
                      </a:rPr>
                      <m:t>≤</m:t>
                    </m:r>
                  </m:oMath>
                </a14:m>
                <a:r>
                  <a:rPr lang="tr-TR" dirty="0" smtClean="0"/>
                  <a:t> k </a:t>
                </a:r>
                <a14:m>
                  <m:oMath xmlns:m="http://schemas.openxmlformats.org/officeDocument/2006/math">
                    <m:r>
                      <a:rPr lang="tr-TR" i="1" dirty="0" smtClean="0">
                        <a:latin typeface="Cambria Math"/>
                        <a:ea typeface="Cambria Math"/>
                      </a:rPr>
                      <m:t>&lt;</m:t>
                    </m:r>
                  </m:oMath>
                </a14:m>
                <a:r>
                  <a:rPr lang="tr-TR" dirty="0" smtClean="0"/>
                  <a:t> t</a:t>
                </a:r>
                <a:endParaRPr lang="tr-TR" dirty="0"/>
              </a:p>
              <a:p>
                <a:pPr lvl="1"/>
                <a:r>
                  <a:rPr lang="tr-TR" dirty="0"/>
                  <a:t>M</a:t>
                </a:r>
                <a:r>
                  <a:rPr lang="en-US" dirty="0" err="1"/>
                  <a:t>ost</a:t>
                </a:r>
                <a:r>
                  <a:rPr lang="en-US" dirty="0"/>
                  <a:t> likely </a:t>
                </a:r>
                <a:r>
                  <a:rPr lang="en-US" dirty="0" smtClean="0"/>
                  <a:t>sequence</a:t>
                </a:r>
                <a:endParaRPr lang="tr-TR" dirty="0" smtClean="0"/>
              </a:p>
              <a:p>
                <a:pPr lvl="2"/>
                <a:r>
                  <a:rPr lang="en-US" dirty="0"/>
                  <a:t>speech recognition, decoding with a noisy </a:t>
                </a:r>
                <a:r>
                  <a:rPr lang="en-US" dirty="0" smtClean="0"/>
                  <a:t>channel</a:t>
                </a:r>
                <a:endParaRPr lang="tr-TR" dirty="0" smtClean="0"/>
              </a:p>
              <a:p>
                <a:pPr lvl="2"/>
                <a:r>
                  <a:rPr lang="tr-TR"/>
                  <a:t>argmax</a:t>
                </a:r>
                <a:r>
                  <a:rPr lang="tr-TR" sz="1800"/>
                  <a:t>q</a:t>
                </a:r>
                <a:r>
                  <a:rPr lang="tr-TR" sz="1800" baseline="-25000"/>
                  <a:t>1:t</a:t>
                </a:r>
                <a:r>
                  <a:rPr lang="tr-TR" baseline="-25000"/>
                  <a:t> </a:t>
                </a:r>
                <a:r>
                  <a:rPr lang="tr-TR" dirty="0" smtClean="0"/>
                  <a:t>P(q</a:t>
                </a:r>
                <a:r>
                  <a:rPr lang="tr-TR" baseline="-25000" dirty="0" smtClean="0"/>
                  <a:t>1:t</a:t>
                </a:r>
                <a:r>
                  <a:rPr lang="tr-TR" dirty="0" smtClean="0"/>
                  <a:t>|o</a:t>
                </a:r>
                <a:r>
                  <a:rPr lang="tr-TR" baseline="-25000" dirty="0" smtClean="0"/>
                  <a:t>1:t</a:t>
                </a:r>
                <a:r>
                  <a:rPr lang="tr-TR" dirty="0" smtClean="0"/>
                  <a:t>)</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4709120"/>
              </a:xfrm>
              <a:blipFill>
                <a:blip r:embed="rId2"/>
                <a:stretch>
                  <a:fillRect l="-1037" t="-2461"/>
                </a:stretch>
              </a:blipFill>
            </p:spPr>
            <p:txBody>
              <a:bodyPr/>
              <a:lstStyle/>
              <a:p>
                <a:r>
                  <a:rPr lang="en-US">
                    <a:noFill/>
                  </a:rPr>
                  <a:t> </a:t>
                </a:r>
              </a:p>
            </p:txBody>
          </p:sp>
        </mc:Fallback>
      </mc:AlternateContent>
    </p:spTree>
    <p:extLst>
      <p:ext uri="{BB962C8B-B14F-4D97-AF65-F5344CB8AC3E}">
        <p14:creationId xmlns:p14="http://schemas.microsoft.com/office/powerpoint/2010/main" val="40532841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smtClean="0"/>
              <a:t>Learning: </a:t>
            </a:r>
            <a:br>
              <a:rPr lang="tr-TR" dirty="0" smtClean="0"/>
            </a:br>
            <a:r>
              <a:rPr lang="tr-TR" dirty="0" err="1" smtClean="0"/>
              <a:t>Forward-Backward</a:t>
            </a:r>
            <a:r>
              <a:rPr lang="tr-TR" dirty="0" smtClean="0"/>
              <a:t> </a:t>
            </a:r>
            <a:r>
              <a:rPr lang="tr-TR" dirty="0" err="1" smtClean="0"/>
              <a:t>Algorithm</a:t>
            </a:r>
            <a:endParaRPr lang="tr-TR" dirty="0"/>
          </a:p>
        </p:txBody>
      </p:sp>
      <p:sp>
        <p:nvSpPr>
          <p:cNvPr id="3" name="İçerik Yer Tutucusu 2"/>
          <p:cNvSpPr>
            <a:spLocks noGrp="1"/>
          </p:cNvSpPr>
          <p:nvPr>
            <p:ph idx="1"/>
          </p:nvPr>
        </p:nvSpPr>
        <p:spPr/>
        <p:txBody>
          <a:bodyPr>
            <a:normAutofit fontScale="85000" lnSpcReduction="10000"/>
          </a:bodyPr>
          <a:lstStyle/>
          <a:p>
            <a:pPr>
              <a:lnSpc>
                <a:spcPct val="120000"/>
              </a:lnSpc>
            </a:pPr>
            <a:r>
              <a:rPr lang="tr-TR" dirty="0" err="1"/>
              <a:t>The</a:t>
            </a:r>
            <a:r>
              <a:rPr lang="tr-TR" dirty="0"/>
              <a:t> </a:t>
            </a:r>
            <a:r>
              <a:rPr lang="en-US" dirty="0"/>
              <a:t>standard algorithm for HMM training is</a:t>
            </a:r>
            <a:r>
              <a:rPr lang="tr-TR" dirty="0"/>
              <a:t>,</a:t>
            </a:r>
          </a:p>
          <a:p>
            <a:pPr lvl="1">
              <a:lnSpc>
                <a:spcPct val="120000"/>
              </a:lnSpc>
            </a:pPr>
            <a:r>
              <a:rPr lang="en-US" dirty="0"/>
              <a:t>the forward-backward, or</a:t>
            </a:r>
            <a:r>
              <a:rPr lang="tr-TR" dirty="0"/>
              <a:t> </a:t>
            </a:r>
            <a:r>
              <a:rPr lang="tr-TR" dirty="0" err="1"/>
              <a:t>BaumWelch</a:t>
            </a:r>
            <a:r>
              <a:rPr lang="tr-TR" dirty="0"/>
              <a:t> </a:t>
            </a:r>
            <a:r>
              <a:rPr lang="en-US" dirty="0" smtClean="0"/>
              <a:t>algorithm</a:t>
            </a:r>
            <a:endParaRPr lang="tr-TR" dirty="0" smtClean="0"/>
          </a:p>
          <a:p>
            <a:pPr lvl="2">
              <a:lnSpc>
                <a:spcPct val="120000"/>
              </a:lnSpc>
            </a:pPr>
            <a:r>
              <a:rPr lang="en-US" dirty="0" smtClean="0"/>
              <a:t>a </a:t>
            </a:r>
            <a:r>
              <a:rPr lang="en-US" dirty="0"/>
              <a:t>special case of the Expectation-Maximization</a:t>
            </a:r>
            <a:r>
              <a:rPr lang="tr-TR" dirty="0"/>
              <a:t> (</a:t>
            </a:r>
            <a:r>
              <a:rPr lang="en-US" dirty="0"/>
              <a:t>EM</a:t>
            </a:r>
            <a:r>
              <a:rPr lang="tr-TR" dirty="0"/>
              <a:t>)</a:t>
            </a:r>
            <a:r>
              <a:rPr lang="en-US" dirty="0"/>
              <a:t> algorithm</a:t>
            </a:r>
            <a:endParaRPr lang="tr-TR" dirty="0"/>
          </a:p>
          <a:p>
            <a:pPr>
              <a:lnSpc>
                <a:spcPct val="120000"/>
              </a:lnSpc>
            </a:pPr>
            <a:r>
              <a:rPr lang="en-US" dirty="0"/>
              <a:t>EM is an iterative algorithm</a:t>
            </a:r>
            <a:endParaRPr lang="tr-TR" dirty="0"/>
          </a:p>
          <a:p>
            <a:pPr lvl="1">
              <a:lnSpc>
                <a:spcPct val="120000"/>
              </a:lnSpc>
            </a:pPr>
            <a:r>
              <a:rPr lang="en-US" dirty="0"/>
              <a:t>works by computing an initial estimate for the</a:t>
            </a:r>
            <a:r>
              <a:rPr lang="tr-TR" dirty="0"/>
              <a:t> </a:t>
            </a:r>
            <a:r>
              <a:rPr lang="en-US" dirty="0"/>
              <a:t>probabilities, </a:t>
            </a:r>
            <a:endParaRPr lang="tr-TR" dirty="0"/>
          </a:p>
          <a:p>
            <a:pPr lvl="1">
              <a:lnSpc>
                <a:spcPct val="120000"/>
              </a:lnSpc>
            </a:pPr>
            <a:r>
              <a:rPr lang="en-US" dirty="0"/>
              <a:t>then </a:t>
            </a:r>
            <a:r>
              <a:rPr lang="en-US" dirty="0" err="1"/>
              <a:t>comput</a:t>
            </a:r>
            <a:r>
              <a:rPr lang="tr-TR" dirty="0"/>
              <a:t>es</a:t>
            </a:r>
            <a:r>
              <a:rPr lang="en-US" dirty="0"/>
              <a:t> a better estimate</a:t>
            </a:r>
            <a:r>
              <a:rPr lang="tr-TR" dirty="0"/>
              <a:t> </a:t>
            </a:r>
            <a:r>
              <a:rPr lang="en-US" dirty="0"/>
              <a:t>using </a:t>
            </a:r>
            <a:r>
              <a:rPr lang="tr-TR" dirty="0" err="1"/>
              <a:t>previous</a:t>
            </a:r>
            <a:r>
              <a:rPr lang="tr-TR" dirty="0"/>
              <a:t> </a:t>
            </a:r>
            <a:r>
              <a:rPr lang="en-US" dirty="0"/>
              <a:t>estimates,</a:t>
            </a:r>
            <a:endParaRPr lang="tr-TR" dirty="0"/>
          </a:p>
          <a:p>
            <a:pPr lvl="1">
              <a:lnSpc>
                <a:spcPct val="120000"/>
              </a:lnSpc>
            </a:pPr>
            <a:r>
              <a:rPr lang="en-US" dirty="0"/>
              <a:t>iteratively </a:t>
            </a:r>
            <a:r>
              <a:rPr lang="en-US" dirty="0" err="1"/>
              <a:t>improv</a:t>
            </a:r>
            <a:r>
              <a:rPr lang="tr-TR" dirty="0"/>
              <a:t>es</a:t>
            </a:r>
            <a:r>
              <a:rPr lang="en-US" dirty="0"/>
              <a:t> the probabilities that it learns.</a:t>
            </a:r>
            <a:endParaRPr lang="tr-TR" dirty="0"/>
          </a:p>
        </p:txBody>
      </p:sp>
    </p:spTree>
    <p:extLst>
      <p:ext uri="{BB962C8B-B14F-4D97-AF65-F5344CB8AC3E}">
        <p14:creationId xmlns:p14="http://schemas.microsoft.com/office/powerpoint/2010/main" val="39615704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Computing </a:t>
            </a:r>
            <a:r>
              <a:rPr lang="tr-TR" dirty="0" err="1" smtClean="0"/>
              <a:t>Backward</a:t>
            </a:r>
            <a:r>
              <a:rPr lang="tr-TR" dirty="0" smtClean="0"/>
              <a:t> </a:t>
            </a:r>
            <a:r>
              <a:rPr lang="tr-TR" dirty="0" err="1" smtClean="0"/>
              <a:t>Probabilities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772816"/>
                <a:ext cx="8229600" cy="4176464"/>
              </a:xfrm>
            </p:spPr>
            <p:txBody>
              <a:bodyPr>
                <a:noAutofit/>
              </a:bodyPr>
              <a:lstStyle/>
              <a:p>
                <a:pPr algn="just">
                  <a:lnSpc>
                    <a:spcPct val="120000"/>
                  </a:lnSpc>
                </a:pPr>
                <a:r>
                  <a:rPr lang="tr-TR" sz="2600" dirty="0" smtClean="0"/>
                  <a:t>C</a:t>
                </a:r>
                <a:r>
                  <a:rPr lang="en-US" sz="2600" dirty="0" err="1" smtClean="0"/>
                  <a:t>omputed</a:t>
                </a:r>
                <a:r>
                  <a:rPr lang="en-US" sz="2600" dirty="0" smtClean="0"/>
                  <a:t> </a:t>
                </a:r>
                <a:r>
                  <a:rPr lang="en-US" sz="2600" dirty="0"/>
                  <a:t>inductively in a similar manner to the forward </a:t>
                </a:r>
                <a:r>
                  <a:rPr lang="en-US" sz="2600" dirty="0" smtClean="0"/>
                  <a:t>algorithm</a:t>
                </a:r>
                <a:r>
                  <a:rPr lang="tr-TR" sz="2600" dirty="0" smtClean="0"/>
                  <a:t>.</a:t>
                </a:r>
                <a:endParaRPr lang="tr-TR" sz="2600" dirty="0"/>
              </a:p>
              <a:p>
                <a:pPr algn="just">
                  <a:lnSpc>
                    <a:spcPct val="120000"/>
                  </a:lnSpc>
                </a:pPr>
                <a:r>
                  <a:rPr lang="en-US" sz="2600" dirty="0" smtClean="0"/>
                  <a:t>The </a:t>
                </a:r>
                <a:r>
                  <a:rPr lang="en-US" sz="2600" dirty="0"/>
                  <a:t>backward probability </a:t>
                </a:r>
                <a14:m>
                  <m:oMath xmlns:m="http://schemas.openxmlformats.org/officeDocument/2006/math">
                    <m:r>
                      <a:rPr lang="en-US" sz="2600" i="1" dirty="0" smtClean="0">
                        <a:latin typeface="Cambria Math"/>
                        <a:ea typeface="Cambria Math"/>
                      </a:rPr>
                      <m:t>𝛽</m:t>
                    </m:r>
                    <m:r>
                      <a:rPr lang="tr-TR" sz="2600" b="0" i="1" dirty="0" smtClean="0">
                        <a:latin typeface="Cambria Math"/>
                        <a:ea typeface="Cambria Math"/>
                      </a:rPr>
                      <m:t>,</m:t>
                    </m:r>
                  </m:oMath>
                </a14:m>
                <a:endParaRPr lang="tr-TR" sz="2600" b="0" dirty="0" smtClean="0">
                  <a:ea typeface="Cambria Math"/>
                </a:endParaRPr>
              </a:p>
              <a:p>
                <a:pPr lvl="1" algn="just">
                  <a:lnSpc>
                    <a:spcPct val="120000"/>
                  </a:lnSpc>
                </a:pPr>
                <a:r>
                  <a:rPr lang="en-US" sz="2600" dirty="0" smtClean="0"/>
                  <a:t>is </a:t>
                </a:r>
                <a:r>
                  <a:rPr lang="en-US" sz="2600" dirty="0"/>
                  <a:t>the probability of seeing the observations </a:t>
                </a:r>
                <a:r>
                  <a:rPr lang="en-US" sz="2600" dirty="0" smtClean="0"/>
                  <a:t>from</a:t>
                </a:r>
                <a:r>
                  <a:rPr lang="tr-TR" sz="2600" dirty="0" smtClean="0"/>
                  <a:t> </a:t>
                </a:r>
                <a:r>
                  <a:rPr lang="en-US" sz="2600" dirty="0" smtClean="0"/>
                  <a:t>time </a:t>
                </a:r>
                <a:r>
                  <a:rPr lang="en-US" sz="2600" dirty="0"/>
                  <a:t>t +1 to the end, </a:t>
                </a:r>
                <a:endParaRPr lang="tr-TR" sz="2600" dirty="0" smtClean="0"/>
              </a:p>
              <a:p>
                <a:pPr lvl="1" algn="just">
                  <a:lnSpc>
                    <a:spcPct val="120000"/>
                  </a:lnSpc>
                </a:pPr>
                <a:r>
                  <a:rPr lang="tr-TR" sz="2600" dirty="0" err="1" smtClean="0"/>
                  <a:t>being</a:t>
                </a:r>
                <a:r>
                  <a:rPr lang="tr-TR" sz="2600" dirty="0" smtClean="0"/>
                  <a:t> </a:t>
                </a:r>
                <a:r>
                  <a:rPr lang="en-US" sz="2600" dirty="0" smtClean="0"/>
                  <a:t>in </a:t>
                </a:r>
                <a:r>
                  <a:rPr lang="en-US" sz="2600" dirty="0"/>
                  <a:t>state i at time t </a:t>
                </a:r>
                <a:r>
                  <a:rPr lang="tr-TR" sz="2600" dirty="0" err="1" smtClean="0"/>
                  <a:t>and</a:t>
                </a:r>
                <a:r>
                  <a:rPr lang="tr-TR" sz="2600" dirty="0" smtClean="0"/>
                  <a:t> </a:t>
                </a:r>
                <a:r>
                  <a:rPr lang="en-US" sz="2600" dirty="0" smtClean="0"/>
                  <a:t>given</a:t>
                </a:r>
                <a:r>
                  <a:rPr lang="tr-TR" sz="2600" dirty="0" smtClean="0"/>
                  <a:t> </a:t>
                </a:r>
                <a:r>
                  <a:rPr lang="en-US" sz="2600" dirty="0"/>
                  <a:t>the automaton </a:t>
                </a:r>
                <a:r>
                  <a:rPr lang="el-GR" sz="2600" dirty="0" smtClean="0"/>
                  <a:t>λ</a:t>
                </a:r>
                <a:endParaRPr lang="tr-TR" sz="2600" dirty="0"/>
              </a:p>
              <a:p>
                <a:pPr lvl="1" algn="just">
                  <a:lnSpc>
                    <a:spcPct val="120000"/>
                  </a:lnSpc>
                </a:pPr>
                <a14:m>
                  <m:oMath xmlns:m="http://schemas.openxmlformats.org/officeDocument/2006/math">
                    <m:sSub>
                      <m:sSubPr>
                        <m:ctrlPr>
                          <a:rPr lang="tr-TR" sz="2600" i="1" dirty="0">
                            <a:latin typeface="Cambria Math" panose="02040503050406030204" pitchFamily="18" charset="0"/>
                            <a:ea typeface="Cambria Math"/>
                          </a:rPr>
                        </m:ctrlPr>
                      </m:sSubPr>
                      <m:e>
                        <m:r>
                          <a:rPr lang="en-US" sz="2600" i="1" dirty="0">
                            <a:latin typeface="Cambria Math"/>
                            <a:ea typeface="Cambria Math"/>
                          </a:rPr>
                          <m:t>𝛽</m:t>
                        </m:r>
                      </m:e>
                      <m:sub>
                        <m:r>
                          <a:rPr lang="tr-TR" sz="2600" i="1" dirty="0">
                            <a:latin typeface="Cambria Math"/>
                            <a:ea typeface="Cambria Math"/>
                          </a:rPr>
                          <m:t>𝑡</m:t>
                        </m:r>
                      </m:sub>
                    </m:sSub>
                    <m:r>
                      <a:rPr lang="tr-TR" sz="2600" i="1" dirty="0">
                        <a:latin typeface="Cambria Math"/>
                        <a:ea typeface="Cambria Math"/>
                      </a:rPr>
                      <m:t>(</m:t>
                    </m:r>
                    <m:r>
                      <a:rPr lang="tr-TR" sz="2600" b="0" i="1" dirty="0" smtClean="0">
                        <a:latin typeface="Cambria Math"/>
                        <a:ea typeface="Cambria Math"/>
                      </a:rPr>
                      <m:t>𝑖</m:t>
                    </m:r>
                    <m:r>
                      <a:rPr lang="tr-TR" sz="2600" i="1" dirty="0">
                        <a:latin typeface="Cambria Math"/>
                        <a:ea typeface="Cambria Math"/>
                      </a:rPr>
                      <m:t>)</m:t>
                    </m:r>
                  </m:oMath>
                </a14:m>
                <a:r>
                  <a:rPr lang="tr-TR" sz="2600" dirty="0"/>
                  <a:t> = </a:t>
                </a:r>
                <a:r>
                  <a:rPr lang="tr-TR" sz="2600" dirty="0" smtClean="0"/>
                  <a:t>P(o</a:t>
                </a:r>
                <a:r>
                  <a:rPr lang="tr-TR" sz="2600" baseline="-25000" dirty="0" smtClean="0"/>
                  <a:t>t+1 </a:t>
                </a:r>
                <a:r>
                  <a:rPr lang="tr-TR" sz="2600" dirty="0"/>
                  <a:t>, </a:t>
                </a:r>
                <a:r>
                  <a:rPr lang="tr-TR" sz="2600" dirty="0" smtClean="0"/>
                  <a:t>o</a:t>
                </a:r>
                <a:r>
                  <a:rPr lang="tr-TR" sz="2600" baseline="-25000" dirty="0" smtClean="0"/>
                  <a:t>t+2 </a:t>
                </a:r>
                <a:r>
                  <a:rPr lang="tr-TR" sz="2600" dirty="0"/>
                  <a:t>,…, </a:t>
                </a:r>
                <a:r>
                  <a:rPr lang="tr-TR" sz="2600" dirty="0" err="1" smtClean="0"/>
                  <a:t>o</a:t>
                </a:r>
                <a:r>
                  <a:rPr lang="tr-TR" sz="2600" baseline="-25000" dirty="0" err="1" smtClean="0"/>
                  <a:t>T</a:t>
                </a:r>
                <a:r>
                  <a:rPr lang="tr-TR" sz="2600" baseline="-25000" dirty="0" smtClean="0"/>
                  <a:t> </a:t>
                </a:r>
                <a:r>
                  <a:rPr lang="tr-TR" sz="2600" dirty="0" smtClean="0"/>
                  <a:t>|</a:t>
                </a:r>
                <a:r>
                  <a:rPr lang="tr-TR" sz="2600" dirty="0" err="1" smtClean="0"/>
                  <a:t>q</a:t>
                </a:r>
                <a:r>
                  <a:rPr lang="tr-TR" sz="2600" baseline="-25000" dirty="0" err="1" smtClean="0"/>
                  <a:t>t</a:t>
                </a:r>
                <a:r>
                  <a:rPr lang="tr-TR" sz="2600" baseline="-25000" dirty="0" smtClean="0"/>
                  <a:t> </a:t>
                </a:r>
                <a:r>
                  <a:rPr lang="tr-TR" sz="2600" dirty="0" smtClean="0"/>
                  <a:t>=i, </a:t>
                </a:r>
                <a:r>
                  <a:rPr lang="el-GR" sz="2600" dirty="0" smtClean="0"/>
                  <a:t>λ</a:t>
                </a:r>
                <a:r>
                  <a:rPr lang="tr-TR" sz="2600" dirty="0" smtClean="0"/>
                  <a:t>)</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772816"/>
                <a:ext cx="8229600" cy="4176464"/>
              </a:xfrm>
              <a:blipFill rotWithShape="1">
                <a:blip r:embed="rId5"/>
                <a:stretch>
                  <a:fillRect l="-1111" r="-1333"/>
                </a:stretch>
              </a:blipFill>
            </p:spPr>
            <p:txBody>
              <a:bodyPr/>
              <a:lstStyle/>
              <a:p>
                <a:r>
                  <a:rPr lang="en-US">
                    <a:noFill/>
                  </a:rPr>
                  <a:t> </a:t>
                </a:r>
              </a:p>
            </p:txBody>
          </p:sp>
        </mc:Fallback>
      </mc:AlternateContent>
    </p:spTree>
    <p:extLst>
      <p:ext uri="{BB962C8B-B14F-4D97-AF65-F5344CB8AC3E}">
        <p14:creationId xmlns:p14="http://schemas.microsoft.com/office/powerpoint/2010/main" val="17020075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Computing </a:t>
            </a:r>
            <a:r>
              <a:rPr lang="tr-TR" dirty="0" err="1" smtClean="0"/>
              <a:t>Backward</a:t>
            </a:r>
            <a:r>
              <a:rPr lang="tr-TR" dirty="0" smtClean="0"/>
              <a:t> </a:t>
            </a:r>
            <a:r>
              <a:rPr lang="tr-TR" dirty="0" err="1" smtClean="0"/>
              <a:t>Probabilities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484785"/>
                <a:ext cx="8229600" cy="1872208"/>
              </a:xfrm>
            </p:spPr>
            <p:txBody>
              <a:bodyPr>
                <a:normAutofit/>
              </a:bodyPr>
              <a:lstStyle/>
              <a:p>
                <a:pPr marL="457200" lvl="1" indent="0" algn="ctr">
                  <a:lnSpc>
                    <a:spcPct val="120000"/>
                  </a:lnSpc>
                  <a:buNone/>
                </a:pPr>
                <a14:m>
                  <m:oMath xmlns:m="http://schemas.openxmlformats.org/officeDocument/2006/math">
                    <m:sSub>
                      <m:sSubPr>
                        <m:ctrlPr>
                          <a:rPr lang="tr-TR" i="1" dirty="0">
                            <a:latin typeface="Cambria Math" panose="02040503050406030204" pitchFamily="18" charset="0"/>
                            <a:ea typeface="Cambria Math"/>
                          </a:rPr>
                        </m:ctrlPr>
                      </m:sSubPr>
                      <m:e>
                        <m:r>
                          <a:rPr lang="en-US" i="1" dirty="0">
                            <a:latin typeface="Cambria Math"/>
                            <a:ea typeface="Cambria Math"/>
                          </a:rPr>
                          <m:t>𝛽</m:t>
                        </m:r>
                      </m:e>
                      <m:sub>
                        <m:r>
                          <a:rPr lang="tr-TR" i="1" dirty="0">
                            <a:latin typeface="Cambria Math"/>
                            <a:ea typeface="Cambria Math"/>
                          </a:rPr>
                          <m:t>𝑡</m:t>
                        </m:r>
                      </m:sub>
                    </m:sSub>
                    <m:r>
                      <a:rPr lang="tr-TR" i="1" dirty="0">
                        <a:latin typeface="Cambria Math"/>
                        <a:ea typeface="Cambria Math"/>
                      </a:rPr>
                      <m:t>(</m:t>
                    </m:r>
                    <m:r>
                      <a:rPr lang="tr-TR" b="0" i="1" dirty="0" smtClean="0">
                        <a:latin typeface="Cambria Math"/>
                        <a:ea typeface="Cambria Math"/>
                      </a:rPr>
                      <m:t>𝑖</m:t>
                    </m:r>
                    <m:r>
                      <a:rPr lang="tr-TR" i="1" dirty="0">
                        <a:latin typeface="Cambria Math"/>
                        <a:ea typeface="Cambria Math"/>
                      </a:rPr>
                      <m:t>)</m:t>
                    </m:r>
                  </m:oMath>
                </a14:m>
                <a:r>
                  <a:rPr lang="tr-TR" dirty="0"/>
                  <a:t> = </a:t>
                </a:r>
                <a:r>
                  <a:rPr lang="tr-TR" dirty="0" smtClean="0"/>
                  <a:t>P(o</a:t>
                </a:r>
                <a:r>
                  <a:rPr lang="tr-TR" baseline="-25000" dirty="0" smtClean="0"/>
                  <a:t>t+1 </a:t>
                </a:r>
                <a:r>
                  <a:rPr lang="tr-TR" dirty="0"/>
                  <a:t>, </a:t>
                </a:r>
                <a:r>
                  <a:rPr lang="tr-TR" dirty="0" smtClean="0"/>
                  <a:t>o</a:t>
                </a:r>
                <a:r>
                  <a:rPr lang="tr-TR" baseline="-25000" dirty="0" smtClean="0"/>
                  <a:t>t+2 </a:t>
                </a:r>
                <a:r>
                  <a:rPr lang="tr-TR" dirty="0"/>
                  <a:t>,…, </a:t>
                </a:r>
                <a:r>
                  <a:rPr lang="tr-TR" dirty="0" err="1" smtClean="0"/>
                  <a:t>o</a:t>
                </a:r>
                <a:r>
                  <a:rPr lang="tr-TR" baseline="-25000" dirty="0" err="1" smtClean="0"/>
                  <a:t>T</a:t>
                </a:r>
                <a:r>
                  <a:rPr lang="tr-TR" baseline="-25000" dirty="0" smtClean="0"/>
                  <a:t> </a:t>
                </a:r>
                <a:r>
                  <a:rPr lang="tr-TR" dirty="0" smtClean="0"/>
                  <a:t>|</a:t>
                </a:r>
                <a:r>
                  <a:rPr lang="tr-TR" dirty="0" err="1" smtClean="0"/>
                  <a:t>q</a:t>
                </a:r>
                <a:r>
                  <a:rPr lang="tr-TR" baseline="-25000" dirty="0" err="1" smtClean="0"/>
                  <a:t>t</a:t>
                </a:r>
                <a:r>
                  <a:rPr lang="tr-TR" baseline="-25000" dirty="0" smtClean="0"/>
                  <a:t> </a:t>
                </a:r>
                <a:r>
                  <a:rPr lang="tr-TR" dirty="0" smtClean="0"/>
                  <a:t>=i, </a:t>
                </a:r>
                <a:r>
                  <a:rPr lang="el-GR" dirty="0" smtClean="0"/>
                  <a:t>λ</a:t>
                </a:r>
                <a:r>
                  <a:rPr lang="tr-TR" dirty="0" smtClean="0"/>
                  <a:t>)</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484785"/>
                <a:ext cx="8229600" cy="1872208"/>
              </a:xfrm>
              <a:blipFill rotWithShape="1">
                <a:blip r:embed="rId2"/>
                <a:stretch>
                  <a:fillRect t="-326"/>
                </a:stretch>
              </a:blipFill>
            </p:spPr>
            <p:txBody>
              <a:bodyPr/>
              <a:lstStyle/>
              <a:p>
                <a:r>
                  <a:rPr lang="en-US">
                    <a:noFill/>
                  </a:rPr>
                  <a:t> </a:t>
                </a:r>
              </a:p>
            </p:txBody>
          </p:sp>
        </mc:Fallback>
      </mc:AlternateContent>
      <p:pic>
        <p:nvPicPr>
          <p:cNvPr id="10242"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60415" y="2420888"/>
            <a:ext cx="7816107"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8249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The</a:t>
            </a:r>
            <a:r>
              <a:rPr lang="tr-TR" dirty="0" smtClean="0"/>
              <a:t> </a:t>
            </a:r>
            <a:r>
              <a:rPr lang="tr-TR" dirty="0" err="1" smtClean="0"/>
              <a:t>Backward</a:t>
            </a:r>
            <a:r>
              <a:rPr lang="tr-TR" dirty="0" smtClean="0"/>
              <a:t> </a:t>
            </a:r>
            <a:r>
              <a:rPr lang="tr-TR" dirty="0" err="1" smtClean="0"/>
              <a:t>Algorithm</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a:bodyPr>
              <a:lstStyle/>
              <a:p>
                <a:pPr marL="514350" indent="-514350">
                  <a:spcAft>
                    <a:spcPts val="600"/>
                  </a:spcAft>
                  <a:buFont typeface="+mj-lt"/>
                  <a:buAutoNum type="arabicPeriod"/>
                </a:pPr>
                <a:r>
                  <a:rPr lang="tr-TR" sz="2800" dirty="0" smtClean="0"/>
                  <a:t>Initialization:</a:t>
                </a:r>
              </a:p>
              <a:p>
                <a:pPr marL="400050" lvl="1" indent="0">
                  <a:spcAft>
                    <a:spcPts val="600"/>
                  </a:spcAft>
                  <a:buNone/>
                </a:pPr>
                <a14:m>
                  <m:oMathPara xmlns:m="http://schemas.openxmlformats.org/officeDocument/2006/math">
                    <m:oMathParaPr>
                      <m:jc m:val="centerGroup"/>
                    </m:oMathParaPr>
                    <m:oMath xmlns:m="http://schemas.openxmlformats.org/officeDocument/2006/math">
                      <m:sSub>
                        <m:sSubPr>
                          <m:ctrlPr>
                            <a:rPr lang="tr-TR" sz="2400" i="1" dirty="0">
                              <a:latin typeface="Cambria Math" panose="02040503050406030204" pitchFamily="18" charset="0"/>
                              <a:ea typeface="Cambria Math"/>
                            </a:rPr>
                          </m:ctrlPr>
                        </m:sSubPr>
                        <m:e>
                          <m:r>
                            <a:rPr lang="en-US" sz="2400" i="1" dirty="0">
                              <a:latin typeface="Cambria Math"/>
                              <a:ea typeface="Cambria Math"/>
                            </a:rPr>
                            <m:t>𝛽</m:t>
                          </m:r>
                        </m:e>
                        <m:sub>
                          <m:r>
                            <a:rPr lang="tr-TR" sz="2400" b="0" i="1" dirty="0" smtClean="0">
                              <a:latin typeface="Cambria Math"/>
                              <a:ea typeface="Cambria Math"/>
                            </a:rPr>
                            <m:t>𝑇</m:t>
                          </m:r>
                        </m:sub>
                      </m:sSub>
                      <m:d>
                        <m:dPr>
                          <m:ctrlPr>
                            <a:rPr lang="tr-TR" sz="2400" i="1" dirty="0">
                              <a:latin typeface="Cambria Math" panose="02040503050406030204" pitchFamily="18" charset="0"/>
                              <a:ea typeface="Cambria Math"/>
                            </a:rPr>
                          </m:ctrlPr>
                        </m:dPr>
                        <m:e>
                          <m:r>
                            <a:rPr lang="tr-TR" sz="2400" b="0" i="1" dirty="0" smtClean="0">
                              <a:latin typeface="Cambria Math"/>
                              <a:ea typeface="Cambria Math"/>
                            </a:rPr>
                            <m:t>𝑖</m:t>
                          </m:r>
                        </m:e>
                      </m:d>
                      <m:r>
                        <a:rPr lang="tr-TR" sz="2400" b="0" i="1" dirty="0" smtClean="0">
                          <a:latin typeface="Cambria Math"/>
                          <a:ea typeface="Cambria Math"/>
                        </a:rPr>
                        <m:t>=</m:t>
                      </m:r>
                      <m:sSub>
                        <m:sSubPr>
                          <m:ctrlPr>
                            <a:rPr lang="tr-TR" sz="2400" i="1" dirty="0" smtClean="0">
                              <a:latin typeface="Cambria Math" panose="02040503050406030204" pitchFamily="18" charset="0"/>
                              <a:ea typeface="Cambria Math"/>
                            </a:rPr>
                          </m:ctrlPr>
                        </m:sSubPr>
                        <m:e>
                          <m:r>
                            <a:rPr lang="tr-TR" sz="2400" i="1" dirty="0">
                              <a:latin typeface="Cambria Math"/>
                              <a:ea typeface="Cambria Math"/>
                            </a:rPr>
                            <m:t>𝑎</m:t>
                          </m:r>
                        </m:e>
                        <m:sub>
                          <m:r>
                            <a:rPr lang="tr-TR" sz="2400" b="0" i="1" dirty="0" smtClean="0">
                              <a:latin typeface="Cambria Math"/>
                              <a:ea typeface="Cambria Math"/>
                            </a:rPr>
                            <m:t>𝑖𝐹</m:t>
                          </m:r>
                        </m:sub>
                      </m:sSub>
                      <m:r>
                        <a:rPr lang="tr-TR" sz="2400" b="0" i="1" dirty="0" smtClean="0">
                          <a:latin typeface="Cambria Math"/>
                          <a:ea typeface="Cambria Math"/>
                        </a:rPr>
                        <m:t>               </m:t>
                      </m:r>
                      <m:r>
                        <a:rPr lang="tr-TR" sz="2400" b="0" i="1" dirty="0" smtClean="0">
                          <a:latin typeface="Cambria Math"/>
                          <a:ea typeface="Cambria Math"/>
                        </a:rPr>
                        <m:t>1</m:t>
                      </m:r>
                      <m:r>
                        <a:rPr lang="tr-TR" sz="2400" b="0" i="1" dirty="0" smtClean="0">
                          <a:latin typeface="Cambria Math"/>
                          <a:ea typeface="Cambria Math"/>
                        </a:rPr>
                        <m:t>≤</m:t>
                      </m:r>
                      <m:r>
                        <a:rPr lang="tr-TR" sz="2400" b="0" i="1" dirty="0" smtClean="0">
                          <a:latin typeface="Cambria Math"/>
                          <a:ea typeface="Cambria Math"/>
                        </a:rPr>
                        <m:t>𝑖</m:t>
                      </m:r>
                      <m:r>
                        <a:rPr lang="tr-TR" sz="2400" b="0" i="1" dirty="0" smtClean="0">
                          <a:latin typeface="Cambria Math"/>
                          <a:ea typeface="Cambria Math"/>
                        </a:rPr>
                        <m:t>≤</m:t>
                      </m:r>
                      <m:r>
                        <a:rPr lang="tr-TR" sz="2400" b="0" i="1" dirty="0" smtClean="0">
                          <a:latin typeface="Cambria Math"/>
                          <a:ea typeface="Cambria Math"/>
                        </a:rPr>
                        <m:t>𝑁</m:t>
                      </m:r>
                    </m:oMath>
                  </m:oMathPara>
                </a14:m>
                <a:endParaRPr lang="tr-TR" sz="2400" dirty="0" smtClean="0"/>
              </a:p>
              <a:p>
                <a:pPr marL="514350" indent="-514350">
                  <a:spcAft>
                    <a:spcPts val="600"/>
                  </a:spcAft>
                  <a:buFont typeface="+mj-lt"/>
                  <a:buAutoNum type="arabicPeriod"/>
                </a:pPr>
                <a:r>
                  <a:rPr lang="en-US" sz="2800" dirty="0" smtClean="0"/>
                  <a:t>Recursion </a:t>
                </a:r>
                <a:r>
                  <a:rPr lang="tr-TR" sz="2800" dirty="0" smtClean="0"/>
                  <a:t>(</a:t>
                </a:r>
                <a:r>
                  <a:rPr lang="tr-TR" sz="2800" dirty="0" err="1" smtClean="0"/>
                  <a:t>again</a:t>
                </a:r>
                <a:r>
                  <a:rPr lang="tr-TR" sz="2800" dirty="0" smtClean="0"/>
                  <a:t> since </a:t>
                </a:r>
                <a:r>
                  <a:rPr lang="en-US" sz="2800" dirty="0" smtClean="0"/>
                  <a:t>0 </a:t>
                </a:r>
                <a:r>
                  <a:rPr lang="en-US" sz="2800" dirty="0"/>
                  <a:t>and </a:t>
                </a:r>
                <a:r>
                  <a:rPr lang="en-US" sz="2800" dirty="0" err="1"/>
                  <a:t>q</a:t>
                </a:r>
                <a:r>
                  <a:rPr lang="en-US" sz="2800" baseline="-25000" dirty="0" err="1"/>
                  <a:t>F</a:t>
                </a:r>
                <a:r>
                  <a:rPr lang="en-US" sz="2800" dirty="0"/>
                  <a:t> are non-emitting</a:t>
                </a:r>
                <a:r>
                  <a:rPr lang="tr-TR" sz="2800" dirty="0" smtClean="0"/>
                  <a:t>)</a:t>
                </a:r>
                <a:r>
                  <a:rPr lang="en-US" sz="2800" dirty="0" smtClean="0"/>
                  <a:t>:</a:t>
                </a:r>
                <a:endParaRPr lang="tr-TR" sz="2800" dirty="0" smtClean="0"/>
              </a:p>
              <a:p>
                <a:pPr marL="0" lvl="1" indent="0">
                  <a:spcAft>
                    <a:spcPts val="600"/>
                  </a:spcAft>
                  <a:buNone/>
                </a:pPr>
                <a:r>
                  <a:rPr lang="tr-TR" sz="2400" dirty="0" smtClean="0">
                    <a:ea typeface="Cambria Math"/>
                  </a:rPr>
                  <a:t>	</a:t>
                </a:r>
                <a14:m>
                  <m:oMath xmlns:m="http://schemas.openxmlformats.org/officeDocument/2006/math">
                    <m:sSub>
                      <m:sSubPr>
                        <m:ctrlPr>
                          <a:rPr lang="tr-TR" sz="2400" i="1" dirty="0">
                            <a:latin typeface="Cambria Math" panose="02040503050406030204" pitchFamily="18" charset="0"/>
                            <a:ea typeface="Cambria Math"/>
                          </a:rPr>
                        </m:ctrlPr>
                      </m:sSubPr>
                      <m:e>
                        <m:r>
                          <a:rPr lang="en-US" sz="2400" i="1" dirty="0">
                            <a:latin typeface="Cambria Math"/>
                            <a:ea typeface="Cambria Math"/>
                          </a:rPr>
                          <m:t>𝛽</m:t>
                        </m:r>
                      </m:e>
                      <m:sub>
                        <m:r>
                          <a:rPr lang="tr-TR" sz="2400" b="0" i="1" dirty="0" smtClean="0">
                            <a:latin typeface="Cambria Math"/>
                            <a:ea typeface="Cambria Math"/>
                          </a:rPr>
                          <m:t>𝑡</m:t>
                        </m:r>
                      </m:sub>
                    </m:sSub>
                    <m:d>
                      <m:dPr>
                        <m:ctrlPr>
                          <a:rPr lang="tr-TR" sz="2400" i="1" dirty="0">
                            <a:latin typeface="Cambria Math" panose="02040503050406030204" pitchFamily="18" charset="0"/>
                            <a:ea typeface="Cambria Math"/>
                          </a:rPr>
                        </m:ctrlPr>
                      </m:dPr>
                      <m:e>
                        <m:r>
                          <a:rPr lang="tr-TR" sz="2400" b="0" i="1" dirty="0" smtClean="0">
                            <a:latin typeface="Cambria Math"/>
                            <a:ea typeface="Cambria Math"/>
                          </a:rPr>
                          <m:t>𝑖</m:t>
                        </m:r>
                      </m:e>
                    </m:d>
                    <m:r>
                      <a:rPr lang="tr-TR" sz="2400" i="1" dirty="0">
                        <a:latin typeface="Cambria Math"/>
                        <a:ea typeface="Cambria Math"/>
                      </a:rPr>
                      <m:t>=</m:t>
                    </m:r>
                    <m:nary>
                      <m:naryPr>
                        <m:chr m:val="∑"/>
                        <m:ctrlPr>
                          <a:rPr lang="tr-TR" sz="2400" i="1">
                            <a:latin typeface="Cambria Math" panose="02040503050406030204" pitchFamily="18" charset="0"/>
                          </a:rPr>
                        </m:ctrlPr>
                      </m:naryPr>
                      <m:sub>
                        <m:r>
                          <a:rPr lang="tr-TR" sz="2400" b="0" i="1" smtClean="0">
                            <a:latin typeface="Cambria Math"/>
                          </a:rPr>
                          <m:t>𝑗</m:t>
                        </m:r>
                        <m:r>
                          <a:rPr lang="tr-TR" sz="2400" i="1">
                            <a:latin typeface="Cambria Math"/>
                          </a:rPr>
                          <m:t>=</m:t>
                        </m:r>
                        <m:r>
                          <a:rPr lang="tr-TR" sz="2400" i="1">
                            <a:latin typeface="Cambria Math"/>
                          </a:rPr>
                          <m:t>1</m:t>
                        </m:r>
                      </m:sub>
                      <m:sup>
                        <m:r>
                          <a:rPr lang="tr-TR" sz="2400" i="1">
                            <a:latin typeface="Cambria Math"/>
                          </a:rPr>
                          <m:t>𝑁</m:t>
                        </m:r>
                      </m:sup>
                      <m:e>
                        <m:sSub>
                          <m:sSubPr>
                            <m:ctrlPr>
                              <a:rPr lang="tr-TR" sz="2400" i="1" dirty="0">
                                <a:latin typeface="Cambria Math" panose="02040503050406030204" pitchFamily="18" charset="0"/>
                                <a:ea typeface="Cambria Math"/>
                              </a:rPr>
                            </m:ctrlPr>
                          </m:sSubPr>
                          <m:e>
                            <m:r>
                              <a:rPr lang="tr-TR" sz="2400" i="1" dirty="0">
                                <a:latin typeface="Cambria Math"/>
                                <a:ea typeface="Cambria Math"/>
                              </a:rPr>
                              <m:t>𝑎</m:t>
                            </m:r>
                          </m:e>
                          <m:sub>
                            <m:r>
                              <a:rPr lang="tr-TR" sz="2400" i="1" dirty="0">
                                <a:latin typeface="Cambria Math"/>
                                <a:ea typeface="Cambria Math"/>
                              </a:rPr>
                              <m:t>𝑖𝑗</m:t>
                            </m:r>
                          </m:sub>
                        </m:sSub>
                        <m:sSub>
                          <m:sSubPr>
                            <m:ctrlPr>
                              <a:rPr lang="tr-TR" sz="2400" i="1" dirty="0">
                                <a:latin typeface="Cambria Math" panose="02040503050406030204" pitchFamily="18" charset="0"/>
                                <a:ea typeface="Cambria Math"/>
                              </a:rPr>
                            </m:ctrlPr>
                          </m:sSubPr>
                          <m:e>
                            <m:r>
                              <a:rPr lang="tr-TR" sz="2400" i="1" dirty="0">
                                <a:latin typeface="Cambria Math"/>
                                <a:ea typeface="Cambria Math"/>
                              </a:rPr>
                              <m:t>𝑏</m:t>
                            </m:r>
                          </m:e>
                          <m:sub>
                            <m:r>
                              <a:rPr lang="tr-TR" sz="2400" i="1" dirty="0">
                                <a:latin typeface="Cambria Math"/>
                                <a:ea typeface="Cambria Math"/>
                              </a:rPr>
                              <m:t>𝑗</m:t>
                            </m:r>
                          </m:sub>
                        </m:sSub>
                        <m:r>
                          <a:rPr lang="tr-TR" sz="2400" i="1" dirty="0">
                            <a:latin typeface="Cambria Math"/>
                            <a:ea typeface="Cambria Math"/>
                          </a:rPr>
                          <m:t>(</m:t>
                        </m:r>
                        <m:sSub>
                          <m:sSubPr>
                            <m:ctrlPr>
                              <a:rPr lang="tr-TR" sz="2400" i="1" dirty="0">
                                <a:latin typeface="Cambria Math" panose="02040503050406030204" pitchFamily="18" charset="0"/>
                                <a:ea typeface="Cambria Math"/>
                              </a:rPr>
                            </m:ctrlPr>
                          </m:sSubPr>
                          <m:e>
                            <m:r>
                              <a:rPr lang="tr-TR" sz="2400" i="1" dirty="0">
                                <a:latin typeface="Cambria Math"/>
                                <a:ea typeface="Cambria Math"/>
                              </a:rPr>
                              <m:t>𝑜</m:t>
                            </m:r>
                          </m:e>
                          <m:sub>
                            <m:r>
                              <a:rPr lang="tr-TR" sz="2400" i="1" dirty="0">
                                <a:latin typeface="Cambria Math"/>
                                <a:ea typeface="Cambria Math"/>
                              </a:rPr>
                              <m:t>𝑡</m:t>
                            </m:r>
                            <m:r>
                              <a:rPr lang="tr-TR" sz="2400" b="0" i="1" dirty="0" smtClean="0">
                                <a:latin typeface="Cambria Math"/>
                                <a:ea typeface="Cambria Math"/>
                              </a:rPr>
                              <m:t>+</m:t>
                            </m:r>
                            <m:r>
                              <a:rPr lang="tr-TR" sz="2400" b="0" i="1" dirty="0" smtClean="0">
                                <a:latin typeface="Cambria Math"/>
                                <a:ea typeface="Cambria Math"/>
                              </a:rPr>
                              <m:t>1</m:t>
                            </m:r>
                          </m:sub>
                        </m:sSub>
                        <m:r>
                          <a:rPr lang="tr-TR" sz="2400" i="1" dirty="0">
                            <a:latin typeface="Cambria Math"/>
                            <a:ea typeface="Cambria Math"/>
                          </a:rPr>
                          <m:t>)</m:t>
                        </m:r>
                      </m:e>
                    </m:nary>
                  </m:oMath>
                </a14:m>
                <a:r>
                  <a:rPr lang="tr-TR" sz="2400" dirty="0" smtClean="0"/>
                  <a:t> </a:t>
                </a:r>
                <a14:m>
                  <m:oMath xmlns:m="http://schemas.openxmlformats.org/officeDocument/2006/math">
                    <m:sSub>
                      <m:sSubPr>
                        <m:ctrlPr>
                          <a:rPr lang="tr-TR" sz="2400" i="1" dirty="0">
                            <a:latin typeface="Cambria Math" panose="02040503050406030204" pitchFamily="18" charset="0"/>
                            <a:ea typeface="Cambria Math"/>
                          </a:rPr>
                        </m:ctrlPr>
                      </m:sSubPr>
                      <m:e>
                        <m:r>
                          <a:rPr lang="en-US" sz="2400" i="1" dirty="0">
                            <a:latin typeface="Cambria Math"/>
                            <a:ea typeface="Cambria Math"/>
                          </a:rPr>
                          <m:t>𝛽</m:t>
                        </m:r>
                      </m:e>
                      <m:sub>
                        <m:r>
                          <a:rPr lang="tr-TR" sz="2400" i="1" dirty="0">
                            <a:latin typeface="Cambria Math"/>
                            <a:ea typeface="Cambria Math"/>
                          </a:rPr>
                          <m:t>𝑡</m:t>
                        </m:r>
                        <m:r>
                          <a:rPr lang="tr-TR" sz="2400" b="0" i="1" dirty="0" smtClean="0">
                            <a:latin typeface="Cambria Math"/>
                            <a:ea typeface="Cambria Math"/>
                          </a:rPr>
                          <m:t>+</m:t>
                        </m:r>
                        <m:r>
                          <a:rPr lang="tr-TR" sz="2400" i="1" dirty="0">
                            <a:latin typeface="Cambria Math"/>
                            <a:ea typeface="Cambria Math"/>
                          </a:rPr>
                          <m:t>1</m:t>
                        </m:r>
                      </m:sub>
                    </m:sSub>
                    <m:r>
                      <a:rPr lang="tr-TR" sz="2400" i="1" dirty="0">
                        <a:latin typeface="Cambria Math"/>
                        <a:ea typeface="Cambria Math"/>
                      </a:rPr>
                      <m:t>(</m:t>
                    </m:r>
                    <m:r>
                      <a:rPr lang="tr-TR" sz="2400" b="0" i="1" dirty="0" smtClean="0">
                        <a:latin typeface="Cambria Math"/>
                        <a:ea typeface="Cambria Math"/>
                      </a:rPr>
                      <m:t>𝑗</m:t>
                    </m:r>
                    <m:r>
                      <a:rPr lang="tr-TR" sz="2400" i="1" dirty="0">
                        <a:latin typeface="Cambria Math"/>
                        <a:ea typeface="Cambria Math"/>
                      </a:rPr>
                      <m:t>)</m:t>
                    </m:r>
                  </m:oMath>
                </a14:m>
                <a:endParaRPr lang="tr-TR" sz="2400" dirty="0" smtClean="0"/>
              </a:p>
              <a:p>
                <a:pPr marL="0" lvl="1" indent="0">
                  <a:spcAft>
                    <a:spcPts val="600"/>
                  </a:spcAft>
                  <a:buNone/>
                </a:pPr>
                <a:r>
                  <a:rPr lang="tr-TR" sz="2400" dirty="0">
                    <a:ea typeface="Cambria Math"/>
                  </a:rPr>
                  <a:t>	</a:t>
                </a:r>
                <a:r>
                  <a:rPr lang="tr-TR" sz="2400" dirty="0" smtClean="0">
                    <a:ea typeface="Cambria Math"/>
                  </a:rPr>
                  <a:t>		</a:t>
                </a:r>
                <a14:m>
                  <m:oMath xmlns:m="http://schemas.openxmlformats.org/officeDocument/2006/math">
                    <m:r>
                      <a:rPr lang="tr-TR" sz="2400" i="1" dirty="0">
                        <a:latin typeface="Cambria Math"/>
                        <a:ea typeface="Cambria Math"/>
                      </a:rPr>
                      <m:t>1</m:t>
                    </m:r>
                    <m:r>
                      <a:rPr lang="tr-TR" sz="2400" i="1" dirty="0">
                        <a:latin typeface="Cambria Math"/>
                        <a:ea typeface="Cambria Math"/>
                      </a:rPr>
                      <m:t>≤</m:t>
                    </m:r>
                    <m:r>
                      <a:rPr lang="tr-TR" sz="2400" i="1" dirty="0" smtClean="0">
                        <a:latin typeface="Cambria Math"/>
                        <a:ea typeface="Cambria Math"/>
                      </a:rPr>
                      <m:t>𝑗</m:t>
                    </m:r>
                    <m:r>
                      <a:rPr lang="tr-TR" sz="2400" i="1" dirty="0">
                        <a:latin typeface="Cambria Math"/>
                        <a:ea typeface="Cambria Math"/>
                      </a:rPr>
                      <m:t>≤</m:t>
                    </m:r>
                    <m:r>
                      <a:rPr lang="tr-TR" sz="2400" i="1" dirty="0">
                        <a:latin typeface="Cambria Math"/>
                        <a:ea typeface="Cambria Math"/>
                      </a:rPr>
                      <m:t>𝑁</m:t>
                    </m:r>
                  </m:oMath>
                </a14:m>
                <a:r>
                  <a:rPr lang="tr-TR" sz="2400" dirty="0" smtClean="0"/>
                  <a:t>,  </a:t>
                </a:r>
                <a14:m>
                  <m:oMath xmlns:m="http://schemas.openxmlformats.org/officeDocument/2006/math">
                    <m:r>
                      <a:rPr lang="tr-TR" sz="2400" i="1" dirty="0">
                        <a:latin typeface="Cambria Math"/>
                        <a:ea typeface="Cambria Math"/>
                      </a:rPr>
                      <m:t>1</m:t>
                    </m:r>
                    <m:r>
                      <a:rPr lang="tr-TR" sz="2400" i="1" dirty="0">
                        <a:latin typeface="Cambria Math"/>
                        <a:ea typeface="Cambria Math"/>
                      </a:rPr>
                      <m:t>≤</m:t>
                    </m:r>
                    <m:r>
                      <a:rPr lang="tr-TR" sz="2400" b="0" i="1" dirty="0" smtClean="0">
                        <a:latin typeface="Cambria Math"/>
                        <a:ea typeface="Cambria Math"/>
                      </a:rPr>
                      <m:t>𝑡</m:t>
                    </m:r>
                    <m:r>
                      <a:rPr lang="tr-TR" sz="2400" b="0" i="1" dirty="0" smtClean="0">
                        <a:latin typeface="Cambria Math"/>
                        <a:ea typeface="Cambria Math"/>
                      </a:rPr>
                      <m:t>&lt;</m:t>
                    </m:r>
                    <m:r>
                      <a:rPr lang="tr-TR" sz="2400" b="0" i="1" dirty="0" smtClean="0">
                        <a:latin typeface="Cambria Math"/>
                        <a:ea typeface="Cambria Math"/>
                      </a:rPr>
                      <m:t>𝑇</m:t>
                    </m:r>
                    <m:r>
                      <a:rPr lang="tr-TR" sz="2400" b="0" i="1" dirty="0" smtClean="0">
                        <a:latin typeface="Cambria Math"/>
                        <a:ea typeface="Cambria Math"/>
                      </a:rPr>
                      <m:t> </m:t>
                    </m:r>
                  </m:oMath>
                </a14:m>
                <a:endParaRPr lang="tr-TR" sz="2400" b="0" dirty="0" smtClean="0">
                  <a:ea typeface="Cambria Math"/>
                </a:endParaRPr>
              </a:p>
              <a:p>
                <a:pPr marL="514350" lvl="1" indent="-514350">
                  <a:spcAft>
                    <a:spcPts val="600"/>
                  </a:spcAft>
                  <a:buFont typeface="+mj-lt"/>
                  <a:buAutoNum type="arabicPeriod" startAt="3"/>
                </a:pPr>
                <a:r>
                  <a:rPr lang="tr-TR" sz="2400" dirty="0" smtClean="0"/>
                  <a:t>Termination:</a:t>
                </a:r>
              </a:p>
              <a:p>
                <a:pPr marL="0" lvl="1" indent="0">
                  <a:spcAft>
                    <a:spcPts val="600"/>
                  </a:spcAft>
                  <a:buNone/>
                </a:pPr>
                <a:r>
                  <a:rPr lang="tr-TR" sz="2800" dirty="0"/>
                  <a:t>	</a:t>
                </a:r>
                <a:r>
                  <a:rPr lang="tr-TR" sz="2800" dirty="0">
                    <a:ea typeface="Cambria Math"/>
                  </a:rPr>
                  <a:t> </a:t>
                </a:r>
                <a14:m>
                  <m:oMath xmlns:m="http://schemas.openxmlformats.org/officeDocument/2006/math">
                    <m:r>
                      <a:rPr lang="tr-TR" sz="2800" b="0" i="1" dirty="0" smtClean="0">
                        <a:latin typeface="Cambria Math"/>
                        <a:ea typeface="Cambria Math"/>
                      </a:rPr>
                      <m:t>𝑃</m:t>
                    </m:r>
                    <m:d>
                      <m:dPr>
                        <m:ctrlPr>
                          <a:rPr lang="tr-TR" sz="2800" i="1" dirty="0">
                            <a:latin typeface="Cambria Math" panose="02040503050406030204" pitchFamily="18" charset="0"/>
                            <a:ea typeface="Cambria Math"/>
                          </a:rPr>
                        </m:ctrlPr>
                      </m:dPr>
                      <m:e>
                        <m:r>
                          <a:rPr lang="tr-TR" sz="2800" b="0" i="1" dirty="0" smtClean="0">
                            <a:latin typeface="Cambria Math"/>
                            <a:ea typeface="Cambria Math"/>
                          </a:rPr>
                          <m:t>𝑂</m:t>
                        </m:r>
                        <m:r>
                          <a:rPr lang="tr-TR" sz="2800" b="0" i="1" dirty="0" smtClean="0">
                            <a:latin typeface="Cambria Math"/>
                            <a:ea typeface="Cambria Math"/>
                          </a:rPr>
                          <m:t>|</m:t>
                        </m:r>
                        <m:r>
                          <m:rPr>
                            <m:nor/>
                          </m:rPr>
                          <a:rPr lang="el-GR" sz="2800" dirty="0"/>
                          <m:t>λ</m:t>
                        </m:r>
                      </m:e>
                    </m:d>
                    <m:r>
                      <a:rPr lang="tr-TR" sz="2800" i="1" dirty="0">
                        <a:latin typeface="Cambria Math"/>
                        <a:ea typeface="Cambria Math"/>
                      </a:rPr>
                      <m:t>=</m:t>
                    </m:r>
                    <m:sSub>
                      <m:sSubPr>
                        <m:ctrlPr>
                          <a:rPr lang="tr-TR" sz="2800" i="1" dirty="0" smtClean="0">
                            <a:latin typeface="Cambria Math" panose="02040503050406030204" pitchFamily="18" charset="0"/>
                            <a:ea typeface="Cambria Math"/>
                          </a:rPr>
                        </m:ctrlPr>
                      </m:sSubPr>
                      <m:e>
                        <m:r>
                          <a:rPr lang="tr-TR" sz="2800" i="1" dirty="0">
                            <a:latin typeface="Cambria Math"/>
                            <a:ea typeface="Cambria Math"/>
                          </a:rPr>
                          <m:t>𝛼</m:t>
                        </m:r>
                      </m:e>
                      <m:sub>
                        <m:r>
                          <a:rPr lang="tr-TR" sz="2800" b="0" i="1" dirty="0" smtClean="0">
                            <a:latin typeface="Cambria Math"/>
                            <a:ea typeface="Cambria Math"/>
                          </a:rPr>
                          <m:t>𝑇</m:t>
                        </m:r>
                      </m:sub>
                    </m:sSub>
                    <m:d>
                      <m:dPr>
                        <m:ctrlPr>
                          <a:rPr lang="tr-TR" sz="2800" b="0" i="1" dirty="0" smtClean="0">
                            <a:latin typeface="Cambria Math" panose="02040503050406030204" pitchFamily="18" charset="0"/>
                            <a:ea typeface="Cambria Math"/>
                          </a:rPr>
                        </m:ctrlPr>
                      </m:dPr>
                      <m:e>
                        <m:sSub>
                          <m:sSubPr>
                            <m:ctrlPr>
                              <a:rPr lang="tr-TR" sz="2800" i="1" dirty="0">
                                <a:latin typeface="Cambria Math" panose="02040503050406030204" pitchFamily="18" charset="0"/>
                                <a:ea typeface="Cambria Math"/>
                              </a:rPr>
                            </m:ctrlPr>
                          </m:sSubPr>
                          <m:e>
                            <m:r>
                              <a:rPr lang="tr-TR" sz="2800" b="0" i="1" dirty="0" smtClean="0">
                                <a:latin typeface="Cambria Math"/>
                                <a:ea typeface="Cambria Math"/>
                              </a:rPr>
                              <m:t>𝑞</m:t>
                            </m:r>
                          </m:e>
                          <m:sub>
                            <m:r>
                              <a:rPr lang="tr-TR" sz="2800" i="1" dirty="0">
                                <a:latin typeface="Cambria Math"/>
                                <a:ea typeface="Cambria Math"/>
                              </a:rPr>
                              <m:t>𝐹</m:t>
                            </m:r>
                          </m:sub>
                        </m:sSub>
                      </m:e>
                    </m:d>
                    <m:r>
                      <a:rPr lang="tr-TR" sz="2800" b="0" i="1" dirty="0" smtClean="0">
                        <a:latin typeface="Cambria Math"/>
                        <a:ea typeface="Cambria Math"/>
                      </a:rPr>
                      <m:t>=</m:t>
                    </m:r>
                    <m:sSub>
                      <m:sSubPr>
                        <m:ctrlPr>
                          <a:rPr lang="tr-TR" sz="2800" i="1" dirty="0">
                            <a:latin typeface="Cambria Math" panose="02040503050406030204" pitchFamily="18" charset="0"/>
                            <a:ea typeface="Cambria Math"/>
                          </a:rPr>
                        </m:ctrlPr>
                      </m:sSubPr>
                      <m:e>
                        <m:r>
                          <a:rPr lang="en-US" sz="2800" i="1" dirty="0">
                            <a:latin typeface="Cambria Math"/>
                            <a:ea typeface="Cambria Math"/>
                          </a:rPr>
                          <m:t>𝛽</m:t>
                        </m:r>
                      </m:e>
                      <m:sub>
                        <m:r>
                          <a:rPr lang="tr-TR" sz="2800" b="0" i="1" dirty="0" smtClean="0">
                            <a:latin typeface="Cambria Math"/>
                            <a:ea typeface="Cambria Math"/>
                          </a:rPr>
                          <m:t>1</m:t>
                        </m:r>
                      </m:sub>
                    </m:sSub>
                    <m:d>
                      <m:dPr>
                        <m:ctrlPr>
                          <a:rPr lang="tr-TR" sz="2800" i="1" dirty="0">
                            <a:latin typeface="Cambria Math" panose="02040503050406030204" pitchFamily="18" charset="0"/>
                            <a:ea typeface="Cambria Math"/>
                          </a:rPr>
                        </m:ctrlPr>
                      </m:dPr>
                      <m:e>
                        <m:sSub>
                          <m:sSubPr>
                            <m:ctrlPr>
                              <a:rPr lang="tr-TR" sz="2800" i="1" dirty="0">
                                <a:latin typeface="Cambria Math" panose="02040503050406030204" pitchFamily="18" charset="0"/>
                                <a:ea typeface="Cambria Math"/>
                              </a:rPr>
                            </m:ctrlPr>
                          </m:sSubPr>
                          <m:e>
                            <m:r>
                              <a:rPr lang="tr-TR" sz="2800" i="1" dirty="0">
                                <a:latin typeface="Cambria Math"/>
                                <a:ea typeface="Cambria Math"/>
                              </a:rPr>
                              <m:t>𝑞</m:t>
                            </m:r>
                          </m:e>
                          <m:sub>
                            <m:r>
                              <a:rPr lang="tr-TR" sz="2800" b="0" i="1" dirty="0" smtClean="0">
                                <a:latin typeface="Cambria Math"/>
                                <a:ea typeface="Cambria Math"/>
                              </a:rPr>
                              <m:t>0</m:t>
                            </m:r>
                          </m:sub>
                        </m:sSub>
                      </m:e>
                    </m:d>
                  </m:oMath>
                </a14:m>
                <a:endParaRPr lang="tr-TR" sz="2800" i="1" dirty="0" smtClean="0">
                  <a:latin typeface="Cambria Math"/>
                  <a:ea typeface="Cambria Math"/>
                </a:endParaRPr>
              </a:p>
              <a:p>
                <a:pPr marL="0" lvl="1" indent="0">
                  <a:spcAft>
                    <a:spcPts val="600"/>
                  </a:spcAft>
                  <a:buNone/>
                </a:pPr>
                <a:r>
                  <a:rPr lang="tr-TR" sz="2800" dirty="0" smtClean="0">
                    <a:ea typeface="Cambria Math"/>
                  </a:rPr>
                  <a:t>			</a:t>
                </a:r>
                <a14:m>
                  <m:oMath xmlns:m="http://schemas.openxmlformats.org/officeDocument/2006/math">
                    <m:r>
                      <a:rPr lang="tr-TR" sz="2800" i="1" dirty="0">
                        <a:latin typeface="Cambria Math"/>
                        <a:ea typeface="Cambria Math"/>
                      </a:rPr>
                      <m:t>=</m:t>
                    </m:r>
                    <m:nary>
                      <m:naryPr>
                        <m:chr m:val="∑"/>
                        <m:ctrlPr>
                          <a:rPr lang="tr-TR" sz="2800" i="1">
                            <a:latin typeface="Cambria Math" panose="02040503050406030204" pitchFamily="18" charset="0"/>
                          </a:rPr>
                        </m:ctrlPr>
                      </m:naryPr>
                      <m:sub>
                        <m:r>
                          <a:rPr lang="tr-TR" sz="2800" b="0" i="1" smtClean="0">
                            <a:latin typeface="Cambria Math"/>
                          </a:rPr>
                          <m:t>𝑗</m:t>
                        </m:r>
                        <m:r>
                          <a:rPr lang="tr-TR" sz="2800" i="1">
                            <a:latin typeface="Cambria Math"/>
                          </a:rPr>
                          <m:t>=</m:t>
                        </m:r>
                        <m:r>
                          <a:rPr lang="tr-TR" sz="2800" i="1">
                            <a:latin typeface="Cambria Math"/>
                          </a:rPr>
                          <m:t>1</m:t>
                        </m:r>
                      </m:sub>
                      <m:sup>
                        <m:r>
                          <a:rPr lang="tr-TR" sz="2800" i="1">
                            <a:latin typeface="Cambria Math"/>
                          </a:rPr>
                          <m:t>𝑁</m:t>
                        </m:r>
                      </m:sup>
                      <m:e>
                        <m:sSub>
                          <m:sSubPr>
                            <m:ctrlPr>
                              <a:rPr lang="tr-TR" sz="2800" i="1" dirty="0">
                                <a:latin typeface="Cambria Math" panose="02040503050406030204" pitchFamily="18" charset="0"/>
                                <a:ea typeface="Cambria Math"/>
                              </a:rPr>
                            </m:ctrlPr>
                          </m:sSubPr>
                          <m:e>
                            <m:r>
                              <a:rPr lang="tr-TR" sz="2800" i="1" dirty="0">
                                <a:latin typeface="Cambria Math"/>
                                <a:ea typeface="Cambria Math"/>
                              </a:rPr>
                              <m:t>𝑎</m:t>
                            </m:r>
                          </m:e>
                          <m:sub>
                            <m:r>
                              <a:rPr lang="tr-TR" sz="2800" b="0" i="1" dirty="0" smtClean="0">
                                <a:latin typeface="Cambria Math"/>
                                <a:ea typeface="Cambria Math"/>
                              </a:rPr>
                              <m:t>0</m:t>
                            </m:r>
                            <m:r>
                              <a:rPr lang="tr-TR" sz="2800" b="0" i="1" dirty="0" smtClean="0">
                                <a:latin typeface="Cambria Math"/>
                                <a:ea typeface="Cambria Math"/>
                              </a:rPr>
                              <m:t>𝑗</m:t>
                            </m:r>
                          </m:sub>
                        </m:sSub>
                      </m:e>
                    </m:nary>
                    <m:sSub>
                      <m:sSubPr>
                        <m:ctrlPr>
                          <a:rPr lang="tr-TR" sz="2800" i="1" dirty="0">
                            <a:latin typeface="Cambria Math" panose="02040503050406030204" pitchFamily="18" charset="0"/>
                            <a:ea typeface="Cambria Math"/>
                          </a:rPr>
                        </m:ctrlPr>
                      </m:sSubPr>
                      <m:e>
                        <m:r>
                          <a:rPr lang="tr-TR" sz="2800" i="1" dirty="0">
                            <a:latin typeface="Cambria Math"/>
                            <a:ea typeface="Cambria Math"/>
                          </a:rPr>
                          <m:t>𝑏</m:t>
                        </m:r>
                      </m:e>
                      <m:sub>
                        <m:r>
                          <a:rPr lang="tr-TR" sz="2800" i="1" dirty="0">
                            <a:latin typeface="Cambria Math"/>
                            <a:ea typeface="Cambria Math"/>
                          </a:rPr>
                          <m:t>𝑗</m:t>
                        </m:r>
                      </m:sub>
                    </m:sSub>
                    <m:r>
                      <a:rPr lang="tr-TR" sz="2800" i="1" dirty="0">
                        <a:latin typeface="Cambria Math"/>
                        <a:ea typeface="Cambria Math"/>
                      </a:rPr>
                      <m:t>(</m:t>
                    </m:r>
                    <m:sSub>
                      <m:sSubPr>
                        <m:ctrlPr>
                          <a:rPr lang="tr-TR" sz="2800" i="1" dirty="0">
                            <a:latin typeface="Cambria Math" panose="02040503050406030204" pitchFamily="18" charset="0"/>
                            <a:ea typeface="Cambria Math"/>
                          </a:rPr>
                        </m:ctrlPr>
                      </m:sSubPr>
                      <m:e>
                        <m:r>
                          <a:rPr lang="tr-TR" sz="2800" i="1" dirty="0">
                            <a:latin typeface="Cambria Math"/>
                            <a:ea typeface="Cambria Math"/>
                          </a:rPr>
                          <m:t>𝑜</m:t>
                        </m:r>
                      </m:e>
                      <m:sub>
                        <m:r>
                          <a:rPr lang="tr-TR" sz="2800" i="1" dirty="0">
                            <a:latin typeface="Cambria Math"/>
                            <a:ea typeface="Cambria Math"/>
                          </a:rPr>
                          <m:t>1</m:t>
                        </m:r>
                      </m:sub>
                    </m:sSub>
                    <m:r>
                      <a:rPr lang="tr-TR" sz="2800" i="1" dirty="0">
                        <a:latin typeface="Cambria Math"/>
                        <a:ea typeface="Cambria Math"/>
                      </a:rPr>
                      <m:t>)</m:t>
                    </m:r>
                  </m:oMath>
                </a14:m>
                <a:r>
                  <a:rPr lang="tr-TR" sz="2400" dirty="0">
                    <a:ea typeface="Cambria Math"/>
                  </a:rPr>
                  <a:t> </a:t>
                </a:r>
                <a14:m>
                  <m:oMath xmlns:m="http://schemas.openxmlformats.org/officeDocument/2006/math">
                    <m:sSub>
                      <m:sSubPr>
                        <m:ctrlPr>
                          <a:rPr lang="tr-TR" sz="2400" i="1" dirty="0">
                            <a:latin typeface="Cambria Math" panose="02040503050406030204" pitchFamily="18" charset="0"/>
                            <a:ea typeface="Cambria Math"/>
                          </a:rPr>
                        </m:ctrlPr>
                      </m:sSubPr>
                      <m:e>
                        <m:r>
                          <a:rPr lang="en-US" sz="2400" i="1" dirty="0">
                            <a:latin typeface="Cambria Math"/>
                            <a:ea typeface="Cambria Math"/>
                          </a:rPr>
                          <m:t>𝛽</m:t>
                        </m:r>
                      </m:e>
                      <m:sub>
                        <m:r>
                          <a:rPr lang="tr-TR" sz="2400" i="1" dirty="0">
                            <a:latin typeface="Cambria Math"/>
                            <a:ea typeface="Cambria Math"/>
                          </a:rPr>
                          <m:t>1</m:t>
                        </m:r>
                      </m:sub>
                    </m:sSub>
                    <m:r>
                      <a:rPr lang="tr-TR" sz="2400" i="1" dirty="0">
                        <a:latin typeface="Cambria Math"/>
                        <a:ea typeface="Cambria Math"/>
                      </a:rPr>
                      <m:t>(</m:t>
                    </m:r>
                    <m:r>
                      <a:rPr lang="tr-TR" sz="2400" i="1" dirty="0">
                        <a:latin typeface="Cambria Math"/>
                        <a:ea typeface="Cambria Math"/>
                      </a:rPr>
                      <m:t>𝑗</m:t>
                    </m:r>
                    <m:r>
                      <a:rPr lang="tr-TR" sz="2400" i="1" dirty="0">
                        <a:latin typeface="Cambria Math"/>
                        <a:ea typeface="Cambria Math"/>
                      </a:rPr>
                      <m:t>)</m:t>
                    </m:r>
                  </m:oMath>
                </a14:m>
                <a:endParaRPr lang="tr-TR" sz="2400" dirty="0"/>
              </a:p>
              <a:p>
                <a:pPr marL="0" indent="0">
                  <a:spcAft>
                    <a:spcPts val="600"/>
                  </a:spcAft>
                  <a:buNone/>
                </a:pPr>
                <a:endParaRPr lang="tr-TR" sz="28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3"/>
                <a:stretch>
                  <a:fillRect l="-1481" t="-1348"/>
                </a:stretch>
              </a:blipFill>
            </p:spPr>
            <p:txBody>
              <a:bodyPr/>
              <a:lstStyle/>
              <a:p>
                <a:r>
                  <a:rPr lang="en-US">
                    <a:noFill/>
                  </a:rPr>
                  <a:t> </a:t>
                </a:r>
              </a:p>
            </p:txBody>
          </p:sp>
        </mc:Fallback>
      </mc:AlternateContent>
    </p:spTree>
    <p:extLst>
      <p:ext uri="{BB962C8B-B14F-4D97-AF65-F5344CB8AC3E}">
        <p14:creationId xmlns:p14="http://schemas.microsoft.com/office/powerpoint/2010/main" val="21237889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Estimating</a:t>
            </a:r>
            <a:r>
              <a:rPr lang="tr-TR" dirty="0" smtClean="0"/>
              <a:t> </a:t>
            </a:r>
            <a:r>
              <a:rPr lang="tr-TR" dirty="0" err="1" smtClean="0"/>
              <a:t>Transition</a:t>
            </a:r>
            <a:r>
              <a:rPr lang="tr-TR" dirty="0" smtClean="0"/>
              <a:t> </a:t>
            </a:r>
            <a:r>
              <a:rPr lang="tr-TR" err="1" smtClean="0"/>
              <a:t>and</a:t>
            </a:r>
            <a:r>
              <a:rPr lang="tr-TR" smtClean="0"/>
              <a:t> </a:t>
            </a:r>
            <a:r>
              <a:rPr lang="en-US" smtClean="0"/>
              <a:t/>
            </a:r>
            <a:br>
              <a:rPr lang="en-US" smtClean="0"/>
            </a:br>
            <a:r>
              <a:rPr lang="tr-TR" smtClean="0"/>
              <a:t>Observation </a:t>
            </a:r>
            <a:r>
              <a:rPr lang="tr-TR" dirty="0" err="1"/>
              <a:t>Probabilities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916832"/>
                <a:ext cx="8229600" cy="4536504"/>
              </a:xfrm>
            </p:spPr>
            <p:txBody>
              <a:bodyPr>
                <a:noAutofit/>
              </a:bodyPr>
              <a:lstStyle/>
              <a:p>
                <a:pPr>
                  <a:spcAft>
                    <a:spcPts val="600"/>
                  </a:spcAft>
                </a:pPr>
                <a:r>
                  <a:rPr lang="tr-TR" sz="2400" dirty="0" smtClean="0"/>
                  <a:t>The </a:t>
                </a:r>
                <a:r>
                  <a:rPr lang="tr-TR" sz="2400" dirty="0" err="1" smtClean="0"/>
                  <a:t>transition</a:t>
                </a:r>
                <a:r>
                  <a:rPr lang="tr-TR" sz="2400" dirty="0" smtClean="0"/>
                  <a:t> </a:t>
                </a:r>
                <a:r>
                  <a:rPr lang="tr-TR" sz="2400" dirty="0" err="1" smtClean="0"/>
                  <a:t>and</a:t>
                </a:r>
                <a:r>
                  <a:rPr lang="tr-TR" sz="2400" dirty="0" smtClean="0"/>
                  <a:t> </a:t>
                </a:r>
                <a:r>
                  <a:rPr lang="tr-TR" sz="2400" dirty="0" err="1"/>
                  <a:t>observation</a:t>
                </a:r>
                <a:r>
                  <a:rPr lang="tr-TR" sz="2400" dirty="0"/>
                  <a:t> (</a:t>
                </a:r>
                <a:r>
                  <a:rPr lang="tr-TR" sz="2400" dirty="0" err="1"/>
                  <a:t>emission</a:t>
                </a:r>
                <a:r>
                  <a:rPr lang="tr-TR" sz="2400" dirty="0"/>
                  <a:t>) </a:t>
                </a:r>
                <a:r>
                  <a:rPr lang="tr-TR" sz="2400" dirty="0" err="1"/>
                  <a:t>probabilities</a:t>
                </a:r>
                <a:r>
                  <a:rPr lang="tr-TR" sz="2400" dirty="0" smtClean="0"/>
                  <a:t>,</a:t>
                </a:r>
                <a:endParaRPr lang="en-US" sz="2400" dirty="0"/>
              </a:p>
              <a:p>
                <a:pPr lvl="1">
                  <a:spcAft>
                    <a:spcPts val="600"/>
                  </a:spcAft>
                </a:pPr>
                <a:r>
                  <a:rPr lang="en-US" sz="2400" dirty="0" smtClean="0"/>
                  <a:t>can </a:t>
                </a:r>
                <a:r>
                  <a:rPr lang="tr-TR" sz="2400" dirty="0" smtClean="0"/>
                  <a:t>be </a:t>
                </a:r>
                <a:r>
                  <a:rPr lang="tr-TR" sz="2400" dirty="0" err="1" smtClean="0"/>
                  <a:t>manually</a:t>
                </a:r>
                <a:r>
                  <a:rPr lang="tr-TR" sz="2400" dirty="0" smtClean="0"/>
                  <a:t> </a:t>
                </a:r>
                <a:r>
                  <a:rPr lang="en-US" sz="2400" dirty="0" smtClean="0"/>
                  <a:t>compute</a:t>
                </a:r>
                <a:r>
                  <a:rPr lang="tr-TR" sz="2400" dirty="0" smtClean="0"/>
                  <a:t>d</a:t>
                </a:r>
                <a:r>
                  <a:rPr lang="en-US" sz="2400" dirty="0" smtClean="0"/>
                  <a:t> </a:t>
                </a:r>
                <a:r>
                  <a:rPr lang="tr-TR" sz="2400" dirty="0" err="1" smtClean="0"/>
                  <a:t>using</a:t>
                </a:r>
                <a:r>
                  <a:rPr lang="tr-TR" sz="2400" dirty="0" smtClean="0"/>
                  <a:t> a </a:t>
                </a:r>
                <a:r>
                  <a:rPr lang="tr-TR" sz="2400" dirty="0" err="1" smtClean="0"/>
                  <a:t>training</a:t>
                </a:r>
                <a:r>
                  <a:rPr lang="tr-TR" sz="2400" dirty="0" smtClean="0"/>
                  <a:t> data</a:t>
                </a:r>
              </a:p>
              <a:p>
                <a:pPr lvl="1">
                  <a:spcAft>
                    <a:spcPts val="600"/>
                  </a:spcAft>
                </a:pPr>
                <a:r>
                  <a:rPr lang="tr-TR" sz="2400" dirty="0" err="1" smtClean="0"/>
                  <a:t>or</a:t>
                </a:r>
                <a:r>
                  <a:rPr lang="tr-TR" sz="2400" dirty="0" smtClean="0"/>
                  <a:t> can be </a:t>
                </a:r>
                <a:r>
                  <a:rPr lang="tr-TR" sz="2400" dirty="0" err="1" smtClean="0"/>
                  <a:t>estimated</a:t>
                </a:r>
                <a:r>
                  <a:rPr lang="tr-TR" sz="2400" dirty="0" smtClean="0"/>
                  <a:t> </a:t>
                </a:r>
                <a:r>
                  <a:rPr lang="tr-TR" sz="2400" dirty="0" err="1" smtClean="0"/>
                  <a:t>assuming</a:t>
                </a:r>
                <a:r>
                  <a:rPr lang="tr-TR" sz="2400" dirty="0" smtClean="0"/>
                  <a:t> </a:t>
                </a:r>
                <a:r>
                  <a:rPr lang="tr-TR" sz="2400" dirty="0" err="1" smtClean="0"/>
                  <a:t>the</a:t>
                </a:r>
                <a:r>
                  <a:rPr lang="tr-TR" sz="2400" dirty="0" smtClean="0"/>
                  <a:t> </a:t>
                </a:r>
                <a:r>
                  <a:rPr lang="tr-TR" sz="2400" dirty="0" err="1" smtClean="0"/>
                  <a:t>hidden</a:t>
                </a:r>
                <a:r>
                  <a:rPr lang="tr-TR" sz="2400" dirty="0" smtClean="0"/>
                  <a:t> </a:t>
                </a:r>
                <a:r>
                  <a:rPr lang="tr-TR" sz="2400" dirty="0" err="1" smtClean="0"/>
                  <a:t>states</a:t>
                </a:r>
                <a:r>
                  <a:rPr lang="tr-TR" sz="2400" dirty="0" smtClean="0"/>
                  <a:t> </a:t>
                </a:r>
                <a:r>
                  <a:rPr lang="tr-TR" sz="2400" dirty="0" err="1" smtClean="0"/>
                  <a:t>sequence</a:t>
                </a:r>
                <a:endParaRPr lang="tr-TR" sz="2400" dirty="0" smtClean="0"/>
              </a:p>
              <a:p>
                <a:pPr>
                  <a:spcAft>
                    <a:spcPts val="600"/>
                  </a:spcAft>
                </a:pPr>
                <a:r>
                  <a:rPr lang="tr-TR" sz="2400" dirty="0" err="1" smtClean="0"/>
                  <a:t>The</a:t>
                </a:r>
                <a:r>
                  <a:rPr lang="tr-TR" sz="2400" dirty="0" smtClean="0"/>
                  <a:t> </a:t>
                </a:r>
                <a:r>
                  <a:rPr lang="tr-TR" sz="2400" dirty="0" err="1" smtClean="0"/>
                  <a:t>transition</a:t>
                </a:r>
                <a:r>
                  <a:rPr lang="tr-TR" sz="2400" dirty="0" smtClean="0"/>
                  <a:t> </a:t>
                </a:r>
                <a:r>
                  <a:rPr lang="tr-TR" sz="2400" dirty="0" err="1" smtClean="0"/>
                  <a:t>probability</a:t>
                </a:r>
                <a:r>
                  <a:rPr lang="tr-TR" sz="2400" dirty="0" smtClean="0"/>
                  <a:t> </a:t>
                </a:r>
                <a:r>
                  <a:rPr lang="tr-TR" sz="2400" dirty="0" err="1" smtClean="0"/>
                  <a:t>estimate</a:t>
                </a:r>
                <a:r>
                  <a:rPr lang="tr-TR" sz="2400" dirty="0" smtClean="0"/>
                  <a:t>:</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tr-TR" sz="2000" i="1" smtClean="0">
                              <a:latin typeface="Cambria Math" panose="02040503050406030204" pitchFamily="18" charset="0"/>
                            </a:rPr>
                          </m:ctrlPr>
                        </m:sSubPr>
                        <m:e>
                          <m:acc>
                            <m:accPr>
                              <m:chr m:val="̂"/>
                              <m:ctrlPr>
                                <a:rPr lang="tr-TR" sz="2000" b="0" i="1" smtClean="0">
                                  <a:latin typeface="Cambria Math" panose="02040503050406030204" pitchFamily="18" charset="0"/>
                                </a:rPr>
                              </m:ctrlPr>
                            </m:accPr>
                            <m:e>
                              <m:r>
                                <a:rPr lang="tr-TR" sz="2000" b="0" i="1" smtClean="0">
                                  <a:latin typeface="Cambria Math"/>
                                </a:rPr>
                                <m:t>𝑎</m:t>
                              </m:r>
                            </m:e>
                          </m:acc>
                        </m:e>
                        <m:sub>
                          <m:r>
                            <a:rPr lang="tr-TR" sz="2000" b="0" i="1" smtClean="0">
                              <a:latin typeface="Cambria Math"/>
                            </a:rPr>
                            <m:t>𝑖𝑗</m:t>
                          </m:r>
                        </m:sub>
                      </m:sSub>
                      <m:r>
                        <a:rPr lang="tr-TR" sz="2000" b="0" i="1" smtClean="0">
                          <a:latin typeface="Cambria Math"/>
                        </a:rPr>
                        <m:t>=</m:t>
                      </m:r>
                      <m:f>
                        <m:fPr>
                          <m:ctrlPr>
                            <a:rPr lang="tr-TR" sz="2000" b="0" i="1" smtClean="0">
                              <a:latin typeface="Cambria Math" panose="02040503050406030204" pitchFamily="18" charset="0"/>
                            </a:rPr>
                          </m:ctrlPr>
                        </m:fPr>
                        <m:num>
                          <m:r>
                            <m:rPr>
                              <m:nor/>
                            </m:rPr>
                            <a:rPr lang="en-US" sz="2000" dirty="0"/>
                            <m:t>expected</m:t>
                          </m:r>
                          <m:r>
                            <m:rPr>
                              <m:nor/>
                            </m:rPr>
                            <a:rPr lang="en-US" sz="2000" dirty="0"/>
                            <m:t> </m:t>
                          </m:r>
                          <m:r>
                            <m:rPr>
                              <m:nor/>
                            </m:rPr>
                            <a:rPr lang="en-US" sz="2000" dirty="0"/>
                            <m:t>number</m:t>
                          </m:r>
                          <m:r>
                            <m:rPr>
                              <m:nor/>
                            </m:rPr>
                            <a:rPr lang="en-US" sz="2000" dirty="0"/>
                            <m:t> </m:t>
                          </m:r>
                          <m:r>
                            <m:rPr>
                              <m:nor/>
                            </m:rPr>
                            <a:rPr lang="en-US" sz="2000" dirty="0"/>
                            <m:t>of</m:t>
                          </m:r>
                          <m:r>
                            <m:rPr>
                              <m:nor/>
                            </m:rPr>
                            <a:rPr lang="en-US" sz="2000" dirty="0"/>
                            <m:t> </m:t>
                          </m:r>
                          <m:r>
                            <m:rPr>
                              <m:nor/>
                            </m:rPr>
                            <a:rPr lang="en-US" sz="2000" dirty="0"/>
                            <m:t>transitions</m:t>
                          </m:r>
                          <m:r>
                            <m:rPr>
                              <m:nor/>
                            </m:rPr>
                            <a:rPr lang="en-US" sz="2000" dirty="0"/>
                            <m:t> </m:t>
                          </m:r>
                          <m:r>
                            <m:rPr>
                              <m:nor/>
                            </m:rPr>
                            <a:rPr lang="en-US" sz="2000" dirty="0"/>
                            <m:t>from</m:t>
                          </m:r>
                          <m:r>
                            <m:rPr>
                              <m:nor/>
                            </m:rPr>
                            <a:rPr lang="en-US" sz="2000" dirty="0"/>
                            <m:t> </m:t>
                          </m:r>
                          <m:r>
                            <m:rPr>
                              <m:nor/>
                            </m:rPr>
                            <a:rPr lang="en-US" sz="2000" dirty="0"/>
                            <m:t>state</m:t>
                          </m:r>
                          <m:r>
                            <m:rPr>
                              <m:nor/>
                            </m:rPr>
                            <a:rPr lang="en-US" sz="2000" dirty="0"/>
                            <m:t> </m:t>
                          </m:r>
                          <m:r>
                            <m:rPr>
                              <m:nor/>
                            </m:rPr>
                            <a:rPr lang="en-US" sz="2000" dirty="0"/>
                            <m:t>i</m:t>
                          </m:r>
                          <m:r>
                            <m:rPr>
                              <m:nor/>
                            </m:rPr>
                            <a:rPr lang="en-US" sz="2000" dirty="0"/>
                            <m:t> </m:t>
                          </m:r>
                          <m:r>
                            <m:rPr>
                              <m:nor/>
                            </m:rPr>
                            <a:rPr lang="en-US" sz="2000" dirty="0"/>
                            <m:t>to</m:t>
                          </m:r>
                          <m:r>
                            <m:rPr>
                              <m:nor/>
                            </m:rPr>
                            <a:rPr lang="en-US" sz="2000" dirty="0"/>
                            <m:t> </m:t>
                          </m:r>
                          <m:r>
                            <m:rPr>
                              <m:nor/>
                            </m:rPr>
                            <a:rPr lang="en-US" sz="2000" dirty="0"/>
                            <m:t>state</m:t>
                          </m:r>
                          <m:r>
                            <m:rPr>
                              <m:nor/>
                            </m:rPr>
                            <a:rPr lang="en-US" sz="2000" dirty="0"/>
                            <m:t> </m:t>
                          </m:r>
                          <m:r>
                            <m:rPr>
                              <m:nor/>
                            </m:rPr>
                            <a:rPr lang="en-US" sz="2000" dirty="0"/>
                            <m:t>j</m:t>
                          </m:r>
                          <m:r>
                            <m:rPr>
                              <m:nor/>
                            </m:rPr>
                            <a:rPr lang="en-US" sz="2000" dirty="0"/>
                            <m:t> </m:t>
                          </m:r>
                        </m:num>
                        <m:den>
                          <m:r>
                            <m:rPr>
                              <m:nor/>
                            </m:rPr>
                            <a:rPr lang="en-US" sz="2000" dirty="0"/>
                            <m:t>expected</m:t>
                          </m:r>
                          <m:r>
                            <m:rPr>
                              <m:nor/>
                            </m:rPr>
                            <a:rPr lang="en-US" sz="2000" dirty="0"/>
                            <m:t> </m:t>
                          </m:r>
                          <m:r>
                            <m:rPr>
                              <m:nor/>
                            </m:rPr>
                            <a:rPr lang="en-US" sz="2000" dirty="0"/>
                            <m:t>number</m:t>
                          </m:r>
                          <m:r>
                            <m:rPr>
                              <m:nor/>
                            </m:rPr>
                            <a:rPr lang="en-US" sz="2000" dirty="0"/>
                            <m:t> </m:t>
                          </m:r>
                          <m:r>
                            <m:rPr>
                              <m:nor/>
                            </m:rPr>
                            <a:rPr lang="en-US" sz="2000" dirty="0"/>
                            <m:t>of</m:t>
                          </m:r>
                          <m:r>
                            <m:rPr>
                              <m:nor/>
                            </m:rPr>
                            <a:rPr lang="en-US" sz="2000" dirty="0"/>
                            <m:t> </m:t>
                          </m:r>
                          <m:r>
                            <m:rPr>
                              <m:nor/>
                            </m:rPr>
                            <a:rPr lang="en-US" sz="2000" dirty="0"/>
                            <m:t>transitions</m:t>
                          </m:r>
                          <m:r>
                            <m:rPr>
                              <m:nor/>
                            </m:rPr>
                            <a:rPr lang="en-US" sz="2000" dirty="0"/>
                            <m:t> </m:t>
                          </m:r>
                          <m:r>
                            <m:rPr>
                              <m:nor/>
                            </m:rPr>
                            <a:rPr lang="en-US" sz="2000" dirty="0"/>
                            <m:t>from</m:t>
                          </m:r>
                          <m:r>
                            <m:rPr>
                              <m:nor/>
                            </m:rPr>
                            <a:rPr lang="en-US" sz="2000" dirty="0"/>
                            <m:t> </m:t>
                          </m:r>
                          <m:r>
                            <m:rPr>
                              <m:nor/>
                            </m:rPr>
                            <a:rPr lang="en-US" sz="2000" dirty="0"/>
                            <m:t>state</m:t>
                          </m:r>
                          <m:r>
                            <m:rPr>
                              <m:nor/>
                            </m:rPr>
                            <a:rPr lang="en-US" sz="2000" dirty="0"/>
                            <m:t> </m:t>
                          </m:r>
                          <m:r>
                            <m:rPr>
                              <m:nor/>
                            </m:rPr>
                            <a:rPr lang="en-US" sz="2000" dirty="0"/>
                            <m:t>i</m:t>
                          </m:r>
                          <m:r>
                            <m:rPr>
                              <m:nor/>
                            </m:rPr>
                            <a:rPr lang="tr-TR" sz="2000" dirty="0"/>
                            <m:t> </m:t>
                          </m:r>
                        </m:den>
                      </m:f>
                    </m:oMath>
                  </m:oMathPara>
                </a14:m>
                <a:endParaRPr lang="tr-TR" sz="2000" dirty="0" smtClean="0"/>
              </a:p>
              <a:p>
                <a:pPr>
                  <a:spcAft>
                    <a:spcPts val="600"/>
                  </a:spcAft>
                </a:pPr>
                <a:r>
                  <a:rPr lang="tr-TR" sz="2400" dirty="0" err="1" smtClean="0"/>
                  <a:t>The</a:t>
                </a:r>
                <a:r>
                  <a:rPr lang="tr-TR" sz="2400" dirty="0" smtClean="0"/>
                  <a:t> </a:t>
                </a:r>
                <a:r>
                  <a:rPr lang="tr-TR" sz="2400" dirty="0" err="1" smtClean="0"/>
                  <a:t>observation</a:t>
                </a:r>
                <a:r>
                  <a:rPr lang="tr-TR" sz="2400" dirty="0" smtClean="0"/>
                  <a:t> (</a:t>
                </a:r>
                <a:r>
                  <a:rPr lang="tr-TR" sz="2400" dirty="0" err="1" smtClean="0"/>
                  <a:t>emission</a:t>
                </a:r>
                <a:r>
                  <a:rPr lang="tr-TR" sz="2400" dirty="0" smtClean="0"/>
                  <a:t>) </a:t>
                </a:r>
                <a:r>
                  <a:rPr lang="tr-TR" sz="2400" dirty="0" err="1" smtClean="0"/>
                  <a:t>probability</a:t>
                </a:r>
                <a:r>
                  <a:rPr lang="tr-TR" sz="2400" dirty="0" smtClean="0"/>
                  <a:t> </a:t>
                </a:r>
                <a:r>
                  <a:rPr lang="tr-TR" sz="2400" dirty="0" err="1" smtClean="0"/>
                  <a:t>estimate</a:t>
                </a:r>
                <a:r>
                  <a:rPr lang="tr-TR" sz="2400" dirty="0" smtClean="0"/>
                  <a:t>:</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tr-TR" sz="2000" i="1" smtClean="0">
                              <a:latin typeface="Cambria Math" panose="02040503050406030204" pitchFamily="18" charset="0"/>
                            </a:rPr>
                          </m:ctrlPr>
                        </m:sSubPr>
                        <m:e>
                          <m:acc>
                            <m:accPr>
                              <m:chr m:val="̂"/>
                              <m:ctrlPr>
                                <a:rPr lang="tr-TR" sz="2000" i="1">
                                  <a:latin typeface="Cambria Math" panose="02040503050406030204" pitchFamily="18" charset="0"/>
                                </a:rPr>
                              </m:ctrlPr>
                            </m:accPr>
                            <m:e>
                              <m:r>
                                <a:rPr lang="tr-TR" sz="2000" b="0" i="1" smtClean="0">
                                  <a:latin typeface="Cambria Math"/>
                                </a:rPr>
                                <m:t>𝑏</m:t>
                              </m:r>
                            </m:e>
                          </m:acc>
                        </m:e>
                        <m:sub>
                          <m:r>
                            <a:rPr lang="tr-TR" sz="2000" i="1">
                              <a:latin typeface="Cambria Math"/>
                            </a:rPr>
                            <m:t>𝑗</m:t>
                          </m:r>
                        </m:sub>
                      </m:sSub>
                      <m:r>
                        <a:rPr lang="tr-TR" sz="2000" b="0" i="1" smtClean="0">
                          <a:latin typeface="Cambria Math"/>
                        </a:rPr>
                        <m:t>(</m:t>
                      </m:r>
                      <m:sSub>
                        <m:sSubPr>
                          <m:ctrlPr>
                            <a:rPr lang="tr-TR" sz="2000" b="0" i="1" smtClean="0">
                              <a:latin typeface="Cambria Math" panose="02040503050406030204" pitchFamily="18" charset="0"/>
                            </a:rPr>
                          </m:ctrlPr>
                        </m:sSubPr>
                        <m:e>
                          <m:r>
                            <a:rPr lang="tr-TR" sz="2000" b="0" i="1" smtClean="0">
                              <a:latin typeface="Cambria Math"/>
                            </a:rPr>
                            <m:t>𝑣</m:t>
                          </m:r>
                        </m:e>
                        <m:sub>
                          <m:r>
                            <a:rPr lang="tr-TR" sz="2000" b="0" i="1" smtClean="0">
                              <a:latin typeface="Cambria Math"/>
                            </a:rPr>
                            <m:t>𝑘</m:t>
                          </m:r>
                        </m:sub>
                      </m:sSub>
                      <m:r>
                        <a:rPr lang="tr-TR" sz="2000" b="0" i="1" smtClean="0">
                          <a:latin typeface="Cambria Math"/>
                        </a:rPr>
                        <m:t>)</m:t>
                      </m:r>
                      <m:r>
                        <a:rPr lang="tr-TR" sz="2000" i="1">
                          <a:latin typeface="Cambria Math"/>
                        </a:rPr>
                        <m:t>=</m:t>
                      </m:r>
                      <m:f>
                        <m:fPr>
                          <m:ctrlPr>
                            <a:rPr lang="tr-TR" sz="2000" i="1">
                              <a:latin typeface="Cambria Math" panose="02040503050406030204" pitchFamily="18" charset="0"/>
                            </a:rPr>
                          </m:ctrlPr>
                        </m:fPr>
                        <m:num>
                          <m:r>
                            <m:rPr>
                              <m:nor/>
                            </m:rPr>
                            <a:rPr lang="en-US" sz="2000"/>
                            <m:t>expected</m:t>
                          </m:r>
                          <m:r>
                            <m:rPr>
                              <m:nor/>
                            </m:rPr>
                            <a:rPr lang="en-US" sz="2000"/>
                            <m:t> </m:t>
                          </m:r>
                          <m:r>
                            <m:rPr>
                              <m:nor/>
                            </m:rPr>
                            <a:rPr lang="en-US" sz="2000"/>
                            <m:t>number</m:t>
                          </m:r>
                          <m:r>
                            <m:rPr>
                              <m:nor/>
                            </m:rPr>
                            <a:rPr lang="en-US" sz="2000"/>
                            <m:t> </m:t>
                          </m:r>
                          <m:r>
                            <m:rPr>
                              <m:nor/>
                            </m:rPr>
                            <a:rPr lang="en-US" sz="2000"/>
                            <m:t>of</m:t>
                          </m:r>
                          <m:r>
                            <m:rPr>
                              <m:nor/>
                            </m:rPr>
                            <a:rPr lang="en-US" sz="2000"/>
                            <m:t> </m:t>
                          </m:r>
                          <m:r>
                            <m:rPr>
                              <m:nor/>
                            </m:rPr>
                            <a:rPr lang="en-US" sz="2000"/>
                            <m:t>times</m:t>
                          </m:r>
                          <m:r>
                            <m:rPr>
                              <m:nor/>
                            </m:rPr>
                            <a:rPr lang="en-US" sz="2000"/>
                            <m:t> </m:t>
                          </m:r>
                          <m:r>
                            <m:rPr>
                              <m:nor/>
                            </m:rPr>
                            <a:rPr lang="en-US" sz="2000"/>
                            <m:t>in</m:t>
                          </m:r>
                          <m:r>
                            <m:rPr>
                              <m:nor/>
                            </m:rPr>
                            <a:rPr lang="en-US" sz="2000"/>
                            <m:t> </m:t>
                          </m:r>
                          <m:r>
                            <m:rPr>
                              <m:nor/>
                            </m:rPr>
                            <a:rPr lang="en-US" sz="2000"/>
                            <m:t>state</m:t>
                          </m:r>
                          <m:r>
                            <m:rPr>
                              <m:nor/>
                            </m:rPr>
                            <a:rPr lang="en-US" sz="2000"/>
                            <m:t> </m:t>
                          </m:r>
                          <m:r>
                            <m:rPr>
                              <m:nor/>
                            </m:rPr>
                            <a:rPr lang="en-US" sz="2000"/>
                            <m:t>j</m:t>
                          </m:r>
                          <m:r>
                            <m:rPr>
                              <m:nor/>
                            </m:rPr>
                            <a:rPr lang="en-US" sz="2000"/>
                            <m:t> </m:t>
                          </m:r>
                          <m:r>
                            <m:rPr>
                              <m:nor/>
                            </m:rPr>
                            <a:rPr lang="en-US" sz="2000"/>
                            <m:t>and</m:t>
                          </m:r>
                          <m:r>
                            <m:rPr>
                              <m:nor/>
                            </m:rPr>
                            <a:rPr lang="en-US" sz="2000"/>
                            <m:t> </m:t>
                          </m:r>
                          <m:r>
                            <m:rPr>
                              <m:nor/>
                            </m:rPr>
                            <a:rPr lang="en-US" sz="2000"/>
                            <m:t>observing</m:t>
                          </m:r>
                          <m:r>
                            <m:rPr>
                              <m:nor/>
                            </m:rPr>
                            <a:rPr lang="tr-TR" sz="2000" b="0" i="0" smtClean="0"/>
                            <m:t> </m:t>
                          </m:r>
                          <m:r>
                            <m:rPr>
                              <m:nor/>
                            </m:rPr>
                            <a:rPr lang="tr-TR" sz="2000"/>
                            <m:t>vocabulary</m:t>
                          </m:r>
                          <m:r>
                            <m:rPr>
                              <m:nor/>
                            </m:rPr>
                            <a:rPr lang="tr-TR" sz="2000" b="0" i="0" smtClean="0"/>
                            <m:t> </m:t>
                          </m:r>
                          <m:r>
                            <m:rPr>
                              <m:nor/>
                            </m:rPr>
                            <a:rPr lang="en-US" sz="2000"/>
                            <m:t>v</m:t>
                          </m:r>
                          <m:r>
                            <m:rPr>
                              <m:nor/>
                            </m:rPr>
                            <a:rPr lang="en-US" sz="2000" baseline="-25000"/>
                            <m:t>k</m:t>
                          </m:r>
                        </m:num>
                        <m:den>
                          <m:r>
                            <m:rPr>
                              <m:nor/>
                            </m:rPr>
                            <a:rPr lang="en-US" sz="2000"/>
                            <m:t>expected</m:t>
                          </m:r>
                          <m:r>
                            <m:rPr>
                              <m:nor/>
                            </m:rPr>
                            <a:rPr lang="en-US" sz="2000"/>
                            <m:t> </m:t>
                          </m:r>
                          <m:r>
                            <m:rPr>
                              <m:nor/>
                            </m:rPr>
                            <a:rPr lang="en-US" sz="2000"/>
                            <m:t>number</m:t>
                          </m:r>
                          <m:r>
                            <m:rPr>
                              <m:nor/>
                            </m:rPr>
                            <a:rPr lang="en-US" sz="2000"/>
                            <m:t> </m:t>
                          </m:r>
                          <m:r>
                            <m:rPr>
                              <m:nor/>
                            </m:rPr>
                            <a:rPr lang="en-US" sz="2000"/>
                            <m:t>of</m:t>
                          </m:r>
                          <m:r>
                            <m:rPr>
                              <m:nor/>
                            </m:rPr>
                            <a:rPr lang="en-US" sz="2000"/>
                            <m:t> </m:t>
                          </m:r>
                          <m:r>
                            <m:rPr>
                              <m:nor/>
                            </m:rPr>
                            <a:rPr lang="en-US" sz="2000"/>
                            <m:t>times</m:t>
                          </m:r>
                          <m:r>
                            <m:rPr>
                              <m:nor/>
                            </m:rPr>
                            <a:rPr lang="en-US" sz="2000"/>
                            <m:t> </m:t>
                          </m:r>
                          <m:r>
                            <m:rPr>
                              <m:nor/>
                            </m:rPr>
                            <a:rPr lang="en-US" sz="2000"/>
                            <m:t>in</m:t>
                          </m:r>
                          <m:r>
                            <m:rPr>
                              <m:nor/>
                            </m:rPr>
                            <a:rPr lang="en-US" sz="2000"/>
                            <m:t> </m:t>
                          </m:r>
                          <m:r>
                            <m:rPr>
                              <m:nor/>
                            </m:rPr>
                            <a:rPr lang="en-US" sz="2000"/>
                            <m:t>state</m:t>
                          </m:r>
                          <m:r>
                            <m:rPr>
                              <m:nor/>
                            </m:rPr>
                            <a:rPr lang="en-US" sz="2000"/>
                            <m:t> </m:t>
                          </m:r>
                          <m:r>
                            <m:rPr>
                              <m:nor/>
                            </m:rPr>
                            <a:rPr lang="en-US" sz="2000"/>
                            <m:t>j</m:t>
                          </m:r>
                        </m:den>
                      </m:f>
                    </m:oMath>
                  </m:oMathPara>
                </a14:m>
                <a:endParaRPr lang="tr-TR" sz="2000" dirty="0" smtClean="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916832"/>
                <a:ext cx="8229600" cy="4536504"/>
              </a:xfrm>
              <a:blipFill>
                <a:blip r:embed="rId3"/>
                <a:stretch>
                  <a:fillRect l="-963" t="-1074"/>
                </a:stretch>
              </a:blipFill>
            </p:spPr>
            <p:txBody>
              <a:bodyPr/>
              <a:lstStyle/>
              <a:p>
                <a:r>
                  <a:rPr lang="en-US">
                    <a:noFill/>
                  </a:rPr>
                  <a:t> </a:t>
                </a:r>
              </a:p>
            </p:txBody>
          </p:sp>
        </mc:Fallback>
      </mc:AlternateContent>
    </p:spTree>
    <p:extLst>
      <p:ext uri="{BB962C8B-B14F-4D97-AF65-F5344CB8AC3E}">
        <p14:creationId xmlns:p14="http://schemas.microsoft.com/office/powerpoint/2010/main" val="15541072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Hints</a:t>
            </a:r>
            <a:r>
              <a:rPr lang="tr-TR" dirty="0" smtClean="0"/>
              <a:t> on </a:t>
            </a:r>
            <a:r>
              <a:rPr lang="tr-TR" dirty="0" err="1" smtClean="0"/>
              <a:t>Estimating</a:t>
            </a:r>
            <a:r>
              <a:rPr lang="tr-TR" dirty="0" smtClean="0"/>
              <a:t> </a:t>
            </a:r>
            <a:r>
              <a:rPr lang="tr-TR" dirty="0" err="1" smtClean="0"/>
              <a:t>Probabilities</a:t>
            </a:r>
            <a:r>
              <a:rPr lang="tr-TR" dirty="0" smtClean="0"/>
              <a:t>:</a:t>
            </a:r>
            <a:br>
              <a:rPr lang="tr-TR" dirty="0" smtClean="0"/>
            </a:br>
            <a:r>
              <a:rPr lang="tr-TR" dirty="0" err="1" smtClean="0"/>
              <a:t>Laplace</a:t>
            </a:r>
            <a:r>
              <a:rPr lang="tr-TR" dirty="0" smtClean="0"/>
              <a:t> </a:t>
            </a:r>
            <a:r>
              <a:rPr lang="tr-TR" dirty="0" err="1" smtClean="0"/>
              <a:t>Smoothing</a:t>
            </a:r>
            <a:endParaRPr lang="tr-TR" dirty="0"/>
          </a:p>
        </p:txBody>
      </p:sp>
      <mc:AlternateContent xmlns:mc="http://schemas.openxmlformats.org/markup-compatibility/2006">
        <mc:Choice xmlns:a14="http://schemas.microsoft.com/office/drawing/2010/main" Requires="a14">
          <p:sp>
            <p:nvSpPr>
              <p:cNvPr id="3" name="İçerik Yer Tutucusu 2"/>
              <p:cNvSpPr>
                <a:spLocks noGrp="1"/>
              </p:cNvSpPr>
              <p:nvPr>
                <p:ph idx="1"/>
              </p:nvPr>
            </p:nvSpPr>
            <p:spPr>
              <a:xfrm>
                <a:off x="457200" y="2060848"/>
                <a:ext cx="8291264" cy="4392488"/>
              </a:xfrm>
            </p:spPr>
            <p:txBody>
              <a:bodyPr>
                <a:noAutofit/>
              </a:bodyPr>
              <a:lstStyle/>
              <a:p>
                <a:pPr>
                  <a:spcAft>
                    <a:spcPts val="600"/>
                  </a:spcAft>
                </a:pPr>
                <a:r>
                  <a:rPr lang="tr-TR" sz="2400" dirty="0" smtClean="0"/>
                  <a:t>When </a:t>
                </a:r>
                <a:r>
                  <a:rPr lang="tr-TR" sz="2400" err="1" smtClean="0"/>
                  <a:t>computing</a:t>
                </a:r>
                <a:r>
                  <a:rPr lang="tr-TR" sz="2400" smtClean="0"/>
                  <a:t> </a:t>
                </a:r>
                <a:r>
                  <a:rPr lang="tr-TR" sz="2400" smtClean="0"/>
                  <a:t>probabilities</a:t>
                </a:r>
                <a:r>
                  <a:rPr lang="en-US" sz="2400" smtClean="0"/>
                  <a:t>,</a:t>
                </a:r>
                <a:r>
                  <a:rPr lang="tr-TR" sz="2400" smtClean="0"/>
                  <a:t> </a:t>
                </a:r>
                <a:r>
                  <a:rPr lang="tr-TR" sz="2400" dirty="0" err="1" smtClean="0"/>
                  <a:t>perform</a:t>
                </a:r>
                <a:r>
                  <a:rPr lang="tr-TR" sz="2400" dirty="0" smtClean="0"/>
                  <a:t> </a:t>
                </a:r>
                <a:r>
                  <a:rPr lang="tr-TR" sz="2400" dirty="0" err="1" smtClean="0"/>
                  <a:t>Laplace</a:t>
                </a:r>
                <a:r>
                  <a:rPr lang="tr-TR" sz="2400" dirty="0" smtClean="0"/>
                  <a:t> </a:t>
                </a:r>
                <a:r>
                  <a:rPr lang="tr-TR" sz="2400" dirty="0" err="1" smtClean="0"/>
                  <a:t>smoothing</a:t>
                </a:r>
                <a:r>
                  <a:rPr lang="tr-TR" sz="2400" dirty="0" smtClean="0"/>
                  <a:t>:</a:t>
                </a:r>
              </a:p>
              <a:p>
                <a:pPr lvl="1">
                  <a:spcAft>
                    <a:spcPts val="600"/>
                  </a:spcAft>
                </a:pPr>
                <a:r>
                  <a:rPr lang="tr-TR" sz="2000" dirty="0" err="1" smtClean="0"/>
                  <a:t>adapts</a:t>
                </a:r>
                <a:r>
                  <a:rPr lang="tr-TR" sz="2000" dirty="0" smtClean="0"/>
                  <a:t> </a:t>
                </a:r>
                <a:r>
                  <a:rPr lang="tr-TR" sz="2000" dirty="0" err="1" smtClean="0"/>
                  <a:t>zero</a:t>
                </a:r>
                <a:r>
                  <a:rPr lang="tr-TR" sz="2000" dirty="0" smtClean="0"/>
                  <a:t> </a:t>
                </a:r>
                <a:r>
                  <a:rPr lang="tr-TR" sz="2000" dirty="0" err="1" smtClean="0"/>
                  <a:t>probability</a:t>
                </a:r>
                <a:r>
                  <a:rPr lang="tr-TR" sz="2000" dirty="0" smtClean="0"/>
                  <a:t> </a:t>
                </a:r>
                <a:r>
                  <a:rPr lang="tr-TR" sz="2000" dirty="0" err="1" smtClean="0"/>
                  <a:t>states</a:t>
                </a:r>
                <a:r>
                  <a:rPr lang="tr-TR" sz="2000" dirty="0" smtClean="0"/>
                  <a:t> </a:t>
                </a:r>
                <a:r>
                  <a:rPr lang="tr-TR" sz="2000" dirty="0" err="1" smtClean="0"/>
                  <a:t>to</a:t>
                </a:r>
                <a:r>
                  <a:rPr lang="tr-TR" sz="2000" dirty="0" smtClean="0"/>
                  <a:t> model</a:t>
                </a:r>
              </a:p>
              <a:p>
                <a:pPr lvl="1">
                  <a:spcAft>
                    <a:spcPts val="600"/>
                  </a:spcAft>
                </a:pPr>
                <a:r>
                  <a:rPr lang="tr-TR" sz="2000" dirty="0" err="1" smtClean="0"/>
                  <a:t>Laplace</a:t>
                </a:r>
                <a:r>
                  <a:rPr lang="tr-TR" sz="2000" dirty="0" smtClean="0"/>
                  <a:t> </a:t>
                </a:r>
                <a:r>
                  <a:rPr lang="tr-TR" sz="2000" dirty="0" err="1" smtClean="0"/>
                  <a:t>smoothed</a:t>
                </a:r>
                <a:r>
                  <a:rPr lang="tr-TR" sz="2000" dirty="0" smtClean="0"/>
                  <a:t> </a:t>
                </a:r>
                <a:r>
                  <a:rPr lang="tr-TR" sz="2000" dirty="0" err="1" smtClean="0"/>
                  <a:t>probability</a:t>
                </a:r>
                <a:endParaRPr lang="tr-TR" sz="2000" dirty="0" smtClean="0"/>
              </a:p>
              <a:p>
                <a:pPr lvl="2">
                  <a:spcAft>
                    <a:spcPts val="600"/>
                  </a:spcAft>
                </a:pPr>
                <a14:m>
                  <m:oMath xmlns:m="http://schemas.openxmlformats.org/officeDocument/2006/math">
                    <m:r>
                      <m:rPr>
                        <m:sty m:val="p"/>
                      </m:rPr>
                      <a:rPr lang="tr-TR" sz="2000" b="0" i="0" smtClean="0">
                        <a:latin typeface="Cambria Math"/>
                      </a:rPr>
                      <m:t>P</m:t>
                    </m:r>
                    <m:d>
                      <m:dPr>
                        <m:ctrlPr>
                          <a:rPr lang="tr-TR" sz="2000" b="0" i="1" smtClean="0">
                            <a:latin typeface="Cambria Math" panose="02040503050406030204" pitchFamily="18" charset="0"/>
                          </a:rPr>
                        </m:ctrlPr>
                      </m:dPr>
                      <m:e>
                        <m:r>
                          <m:rPr>
                            <m:sty m:val="p"/>
                          </m:rPr>
                          <a:rPr lang="tr-TR" sz="2000" b="0" i="0" smtClean="0">
                            <a:latin typeface="Cambria Math"/>
                          </a:rPr>
                          <m:t>Q</m:t>
                        </m:r>
                        <m:r>
                          <a:rPr lang="tr-TR" sz="2000" b="0" i="1" smtClean="0">
                            <a:latin typeface="Cambria Math"/>
                          </a:rPr>
                          <m:t>=</m:t>
                        </m:r>
                        <m:sSub>
                          <m:sSubPr>
                            <m:ctrlPr>
                              <a:rPr lang="tr-TR" sz="2000" i="1" dirty="0">
                                <a:latin typeface="Cambria Math" panose="02040503050406030204" pitchFamily="18" charset="0"/>
                              </a:rPr>
                            </m:ctrlPr>
                          </m:sSubPr>
                          <m:e>
                            <m:r>
                              <a:rPr lang="tr-TR" sz="2000" i="1" dirty="0">
                                <a:latin typeface="Cambria Math"/>
                              </a:rPr>
                              <m:t>𝑞</m:t>
                            </m:r>
                          </m:e>
                          <m:sub>
                            <m:r>
                              <a:rPr lang="tr-TR" sz="2000" b="0" i="1" dirty="0" smtClean="0">
                                <a:latin typeface="Cambria Math"/>
                              </a:rPr>
                              <m:t>𝑖</m:t>
                            </m:r>
                          </m:sub>
                        </m:sSub>
                      </m:e>
                    </m:d>
                    <m:r>
                      <a:rPr lang="tr-TR" sz="2000" b="0" i="1" dirty="0" smtClean="0">
                        <a:latin typeface="Cambria Math"/>
                      </a:rPr>
                      <m:t>=</m:t>
                    </m:r>
                    <m:f>
                      <m:fPr>
                        <m:ctrlPr>
                          <a:rPr lang="tr-TR" sz="2000" i="1" smtClean="0">
                            <a:latin typeface="Cambria Math" panose="02040503050406030204" pitchFamily="18" charset="0"/>
                          </a:rPr>
                        </m:ctrlPr>
                      </m:fPr>
                      <m:num>
                        <m:r>
                          <m:rPr>
                            <m:nor/>
                          </m:rPr>
                          <a:rPr lang="tr-TR" sz="2000" dirty="0"/>
                          <m:t>numberof</m:t>
                        </m:r>
                        <m:r>
                          <m:rPr>
                            <m:nor/>
                          </m:rPr>
                          <a:rPr lang="tr-TR" sz="2000" b="0" i="0" dirty="0" smtClean="0"/>
                          <m:t> </m:t>
                        </m:r>
                        <m:r>
                          <m:rPr>
                            <m:nor/>
                          </m:rPr>
                          <a:rPr lang="tr-TR" sz="2000" dirty="0"/>
                          <m:t>(</m:t>
                        </m:r>
                        <m:sSub>
                          <m:sSubPr>
                            <m:ctrlPr>
                              <a:rPr lang="tr-TR" sz="2000" i="1" dirty="0">
                                <a:latin typeface="Cambria Math" panose="02040503050406030204" pitchFamily="18" charset="0"/>
                              </a:rPr>
                            </m:ctrlPr>
                          </m:sSubPr>
                          <m:e>
                            <m:r>
                              <a:rPr lang="tr-TR" sz="2000" i="1" dirty="0">
                                <a:latin typeface="Cambria Math"/>
                              </a:rPr>
                              <m:t>𝑞</m:t>
                            </m:r>
                          </m:e>
                          <m:sub>
                            <m:r>
                              <a:rPr lang="tr-TR" sz="2000" b="0" i="1" dirty="0" smtClean="0">
                                <a:latin typeface="Cambria Math"/>
                              </a:rPr>
                              <m:t>𝑖</m:t>
                            </m:r>
                          </m:sub>
                        </m:sSub>
                        <m:r>
                          <a:rPr lang="tr-TR" sz="2000" b="0" i="1" dirty="0" smtClean="0">
                            <a:latin typeface="Cambria Math"/>
                          </a:rPr>
                          <m:t>)   </m:t>
                        </m:r>
                        <m:r>
                          <a:rPr lang="tr-TR" sz="2000" i="1">
                            <a:latin typeface="Cambria Math"/>
                          </a:rPr>
                          <m:t>+</m:t>
                        </m:r>
                        <m:r>
                          <a:rPr lang="tr-TR" sz="2000" b="0" i="1" smtClean="0">
                            <a:latin typeface="Cambria Math"/>
                          </a:rPr>
                          <m:t>  </m:t>
                        </m:r>
                        <m:r>
                          <a:rPr lang="tr-TR" sz="2000" i="1">
                            <a:latin typeface="Cambria Math"/>
                          </a:rPr>
                          <m:t>1</m:t>
                        </m:r>
                      </m:num>
                      <m:den>
                        <m:d>
                          <m:dPr>
                            <m:ctrlPr>
                              <a:rPr lang="tr-TR" sz="2000" i="1" smtClean="0">
                                <a:latin typeface="Cambria Math" panose="02040503050406030204" pitchFamily="18" charset="0"/>
                              </a:rPr>
                            </m:ctrlPr>
                          </m:dPr>
                          <m:e>
                            <m:nary>
                              <m:naryPr>
                                <m:chr m:val="∑"/>
                                <m:limLoc m:val="subSup"/>
                                <m:supHide m:val="on"/>
                                <m:ctrlPr>
                                  <a:rPr lang="tr-TR" sz="2000" i="1">
                                    <a:latin typeface="Cambria Math" panose="02040503050406030204" pitchFamily="18" charset="0"/>
                                  </a:rPr>
                                </m:ctrlPr>
                              </m:naryPr>
                              <m:sub>
                                <m:r>
                                  <m:rPr>
                                    <m:sty m:val="p"/>
                                  </m:rPr>
                                  <a:rPr lang="tr-TR" sz="2000">
                                    <a:latin typeface="Cambria Math"/>
                                  </a:rPr>
                                  <m:t>j</m:t>
                                </m:r>
                              </m:sub>
                              <m:sup/>
                              <m:e>
                                <m:r>
                                  <m:rPr>
                                    <m:nor/>
                                  </m:rPr>
                                  <a:rPr lang="tr-TR" sz="2000" dirty="0"/>
                                  <m:t>numberof</m:t>
                                </m:r>
                                <m:r>
                                  <m:rPr>
                                    <m:nor/>
                                  </m:rPr>
                                  <a:rPr lang="tr-TR" sz="2000" b="0" i="0" dirty="0" smtClean="0"/>
                                  <m:t> </m:t>
                                </m:r>
                                <m:r>
                                  <m:rPr>
                                    <m:nor/>
                                  </m:rPr>
                                  <a:rPr lang="tr-TR" sz="2000" dirty="0"/>
                                  <m:t>(</m:t>
                                </m:r>
                                <m:sSub>
                                  <m:sSubPr>
                                    <m:ctrlPr>
                                      <a:rPr lang="tr-TR" sz="2000" i="1" dirty="0" smtClean="0">
                                        <a:latin typeface="Cambria Math" panose="02040503050406030204" pitchFamily="18" charset="0"/>
                                      </a:rPr>
                                    </m:ctrlPr>
                                  </m:sSubPr>
                                  <m:e>
                                    <m:r>
                                      <a:rPr lang="tr-TR" sz="2000" b="0" i="1" dirty="0" smtClean="0">
                                        <a:latin typeface="Cambria Math"/>
                                      </a:rPr>
                                      <m:t>𝑞</m:t>
                                    </m:r>
                                  </m:e>
                                  <m:sub>
                                    <m:r>
                                      <a:rPr lang="tr-TR" sz="2000" b="0" i="1" dirty="0" smtClean="0">
                                        <a:latin typeface="Cambria Math"/>
                                      </a:rPr>
                                      <m:t>𝑗</m:t>
                                    </m:r>
                                  </m:sub>
                                </m:sSub>
                                <m:r>
                                  <m:rPr>
                                    <m:nor/>
                                  </m:rPr>
                                  <a:rPr lang="tr-TR" sz="2000" dirty="0"/>
                                  <m:t>)</m:t>
                                </m:r>
                              </m:e>
                            </m:nary>
                          </m:e>
                        </m:d>
                        <m:r>
                          <a:rPr lang="tr-TR" sz="2000" b="0" i="0" smtClean="0">
                            <a:latin typeface="Cambria Math"/>
                          </a:rPr>
                          <m:t>+</m:t>
                        </m:r>
                        <m:r>
                          <m:rPr>
                            <m:nor/>
                          </m:rPr>
                          <a:rPr lang="tr-TR" sz="2000" dirty="0"/>
                          <m:t>|</m:t>
                        </m:r>
                        <m:r>
                          <m:rPr>
                            <m:nor/>
                          </m:rPr>
                          <a:rPr lang="tr-TR" sz="2000" dirty="0"/>
                          <m:t>Q</m:t>
                        </m:r>
                        <m:r>
                          <m:rPr>
                            <m:nor/>
                          </m:rPr>
                          <a:rPr lang="tr-TR" sz="2000" dirty="0"/>
                          <m:t>|</m:t>
                        </m:r>
                      </m:den>
                    </m:f>
                    <m:r>
                      <a:rPr lang="tr-TR" sz="2000">
                        <a:latin typeface="Cambria Math"/>
                      </a:rPr>
                      <m:t> </m:t>
                    </m:r>
                  </m:oMath>
                </a14:m>
                <a:r>
                  <a:rPr lang="tr-TR" sz="1600" dirty="0" smtClean="0"/>
                  <a:t>,</a:t>
                </a:r>
                <a14:m>
                  <m:oMath xmlns:m="http://schemas.openxmlformats.org/officeDocument/2006/math">
                    <m:r>
                      <a:rPr lang="tr-TR" sz="2000" b="0" i="0" dirty="0" smtClean="0">
                        <a:latin typeface="Cambria Math"/>
                      </a:rPr>
                      <m:t>          </m:t>
                    </m:r>
                    <m:r>
                      <m:rPr>
                        <m:nor/>
                      </m:rPr>
                      <a:rPr lang="tr-TR" sz="2000" dirty="0"/>
                      <m:t>|</m:t>
                    </m:r>
                    <m:r>
                      <m:rPr>
                        <m:nor/>
                      </m:rPr>
                      <a:rPr lang="tr-TR" sz="2000" dirty="0"/>
                      <m:t>Q</m:t>
                    </m:r>
                    <m:r>
                      <m:rPr>
                        <m:nor/>
                      </m:rPr>
                      <a:rPr lang="tr-TR" sz="2000" dirty="0"/>
                      <m:t>|</m:t>
                    </m:r>
                  </m:oMath>
                </a14:m>
                <a:r>
                  <a:rPr lang="tr-TR" sz="1800" dirty="0" smtClean="0"/>
                  <a:t>: </a:t>
                </a:r>
                <a:r>
                  <a:rPr lang="tr-TR" sz="1800" dirty="0" err="1" smtClean="0"/>
                  <a:t>number</a:t>
                </a:r>
                <a:r>
                  <a:rPr lang="tr-TR" sz="1800" dirty="0" smtClean="0"/>
                  <a:t> of </a:t>
                </a:r>
                <a:r>
                  <a:rPr lang="tr-TR" sz="1800" dirty="0" err="1" smtClean="0"/>
                  <a:t>states</a:t>
                </a:r>
                <a:endParaRPr lang="tr-TR" sz="1800" dirty="0" smtClean="0"/>
              </a:p>
              <a:p>
                <a:pPr>
                  <a:spcAft>
                    <a:spcPts val="600"/>
                  </a:spcAft>
                </a:pPr>
                <a:r>
                  <a:rPr lang="tr-TR" sz="2400" dirty="0" err="1" smtClean="0"/>
                  <a:t>For</a:t>
                </a:r>
                <a:r>
                  <a:rPr lang="tr-TR" sz="2400" dirty="0" smtClean="0"/>
                  <a:t> </a:t>
                </a:r>
                <a:r>
                  <a:rPr lang="tr-TR" sz="2400" dirty="0" err="1" smtClean="0"/>
                  <a:t>example</a:t>
                </a:r>
                <a:r>
                  <a:rPr lang="tr-TR" sz="2400" dirty="0" smtClean="0"/>
                  <a:t>, </a:t>
                </a:r>
              </a:p>
              <a:p>
                <a:pPr lvl="1">
                  <a:spcAft>
                    <a:spcPts val="600"/>
                  </a:spcAft>
                </a:pPr>
                <a:r>
                  <a:rPr lang="tr-TR" sz="2000" dirty="0" smtClean="0"/>
                  <a:t>N </a:t>
                </a:r>
                <a:r>
                  <a:rPr lang="tr-TR" sz="2000" dirty="0" err="1" smtClean="0"/>
                  <a:t>biased</a:t>
                </a:r>
                <a:r>
                  <a:rPr lang="tr-TR" sz="2000" dirty="0" smtClean="0"/>
                  <a:t> </a:t>
                </a:r>
                <a:r>
                  <a:rPr lang="tr-TR" sz="2000" dirty="0" err="1" smtClean="0"/>
                  <a:t>coins</a:t>
                </a:r>
                <a:r>
                  <a:rPr lang="tr-TR" sz="2000" dirty="0" smtClean="0"/>
                  <a:t> </a:t>
                </a:r>
                <a:r>
                  <a:rPr lang="tr-TR" sz="2000" dirty="0" err="1" smtClean="0"/>
                  <a:t>with</a:t>
                </a:r>
                <a:r>
                  <a:rPr lang="tr-TR" sz="2000" dirty="0" smtClean="0"/>
                  <a:t> # of (</a:t>
                </a:r>
                <a:r>
                  <a:rPr lang="tr-TR" sz="2000" dirty="0" err="1" smtClean="0"/>
                  <a:t>Toss</a:t>
                </a:r>
                <a:r>
                  <a:rPr lang="tr-TR" sz="2000" dirty="0" smtClean="0"/>
                  <a:t>=</a:t>
                </a:r>
                <a:r>
                  <a:rPr lang="tr-TR" sz="2000" dirty="0" err="1" smtClean="0"/>
                  <a:t>head</a:t>
                </a:r>
                <a:r>
                  <a:rPr lang="tr-TR" sz="2000" smtClean="0"/>
                  <a:t>) </a:t>
                </a:r>
                <a:r>
                  <a:rPr lang="tr-TR" sz="2000" dirty="0" smtClean="0"/>
                  <a:t>= t </a:t>
                </a:r>
              </a:p>
              <a:p>
                <a:pPr lvl="1">
                  <a:spcAft>
                    <a:spcPts val="600"/>
                  </a:spcAft>
                </a:pPr>
                <a:r>
                  <a:rPr lang="tr-TR" sz="2000" dirty="0" err="1" smtClean="0"/>
                  <a:t>Laplace</a:t>
                </a:r>
                <a:r>
                  <a:rPr lang="tr-TR" sz="2000" dirty="0" smtClean="0"/>
                  <a:t> </a:t>
                </a:r>
                <a:r>
                  <a:rPr lang="tr-TR" sz="2000" dirty="0" err="1" smtClean="0"/>
                  <a:t>smoothed</a:t>
                </a:r>
                <a:r>
                  <a:rPr lang="tr-TR" sz="2000" dirty="0" smtClean="0"/>
                  <a:t> </a:t>
                </a:r>
                <a:r>
                  <a:rPr lang="tr-TR" sz="2000" dirty="0" err="1" smtClean="0"/>
                  <a:t>probability</a:t>
                </a:r>
                <a:endParaRPr lang="tr-TR" sz="2000" dirty="0" smtClean="0"/>
              </a:p>
              <a:p>
                <a:pPr lvl="2">
                  <a:spcAft>
                    <a:spcPts val="600"/>
                  </a:spcAft>
                </a:pPr>
                <a:r>
                  <a:rPr lang="tr-TR" sz="2000" dirty="0" smtClean="0"/>
                  <a:t>P(</a:t>
                </a:r>
                <a:r>
                  <a:rPr lang="tr-TR" sz="2000" dirty="0" err="1" smtClean="0"/>
                  <a:t>Toss</a:t>
                </a:r>
                <a:r>
                  <a:rPr lang="tr-TR" sz="2000" dirty="0" smtClean="0"/>
                  <a:t>=</a:t>
                </a:r>
                <a:r>
                  <a:rPr lang="tr-TR" sz="2000" dirty="0" err="1" smtClean="0"/>
                  <a:t>head</a:t>
                </a:r>
                <a:r>
                  <a:rPr lang="tr-TR" sz="2000" dirty="0" smtClean="0"/>
                  <a:t>) = </a:t>
                </a:r>
                <a14:m>
                  <m:oMath xmlns:m="http://schemas.openxmlformats.org/officeDocument/2006/math">
                    <m:f>
                      <m:fPr>
                        <m:ctrlPr>
                          <a:rPr lang="tr-TR" sz="2000" i="1" smtClean="0">
                            <a:latin typeface="Cambria Math" panose="02040503050406030204" pitchFamily="18" charset="0"/>
                          </a:rPr>
                        </m:ctrlPr>
                      </m:fPr>
                      <m:num>
                        <m:r>
                          <a:rPr lang="tr-TR" sz="2000" b="0" i="1" smtClean="0">
                            <a:latin typeface="Cambria Math"/>
                          </a:rPr>
                          <m:t>𝑡</m:t>
                        </m:r>
                        <m:r>
                          <a:rPr lang="tr-TR" sz="2000" b="0" i="1" smtClean="0">
                            <a:latin typeface="Cambria Math"/>
                          </a:rPr>
                          <m:t>+</m:t>
                        </m:r>
                        <m:r>
                          <a:rPr lang="tr-TR" sz="2000" b="0" i="1" smtClean="0">
                            <a:latin typeface="Cambria Math"/>
                          </a:rPr>
                          <m:t>1</m:t>
                        </m:r>
                      </m:num>
                      <m:den>
                        <m:r>
                          <a:rPr lang="tr-TR" sz="2000" b="0" i="1" smtClean="0">
                            <a:latin typeface="Cambria Math"/>
                          </a:rPr>
                          <m:t>𝑁</m:t>
                        </m:r>
                        <m:r>
                          <a:rPr lang="tr-TR" sz="2000" b="0" i="1" smtClean="0">
                            <a:latin typeface="Cambria Math"/>
                          </a:rPr>
                          <m:t>+</m:t>
                        </m:r>
                        <m:r>
                          <a:rPr lang="tr-TR" sz="2000" b="0" i="1" smtClean="0">
                            <a:latin typeface="Cambria Math"/>
                          </a:rPr>
                          <m:t>2</m:t>
                        </m:r>
                      </m:den>
                    </m:f>
                    <m:r>
                      <a:rPr lang="tr-TR" sz="2000" b="0" i="0" smtClean="0">
                        <a:latin typeface="Cambria Math"/>
                      </a:rPr>
                      <m:t> </m:t>
                    </m:r>
                  </m:oMath>
                </a14:m>
                <a:r>
                  <a:rPr lang="tr-TR" sz="2000" b="0" dirty="0" smtClean="0"/>
                  <a:t>,          </a:t>
                </a:r>
                <a:r>
                  <a:rPr lang="tr-TR" sz="2000" dirty="0" smtClean="0"/>
                  <a:t>P(</a:t>
                </a:r>
                <a:r>
                  <a:rPr lang="tr-TR" sz="2000" dirty="0" err="1" smtClean="0"/>
                  <a:t>Toss</a:t>
                </a:r>
                <a:r>
                  <a:rPr lang="tr-TR" sz="2000" dirty="0" smtClean="0"/>
                  <a:t>=</a:t>
                </a:r>
                <a:r>
                  <a:rPr lang="tr-TR" sz="2000" dirty="0" err="1" smtClean="0"/>
                  <a:t>tail</a:t>
                </a:r>
                <a:r>
                  <a:rPr lang="tr-TR" sz="2000" dirty="0" smtClean="0"/>
                  <a:t>) </a:t>
                </a:r>
                <a:r>
                  <a:rPr lang="tr-TR" sz="2000" dirty="0"/>
                  <a:t>= </a:t>
                </a:r>
                <a14:m>
                  <m:oMath xmlns:m="http://schemas.openxmlformats.org/officeDocument/2006/math">
                    <m:f>
                      <m:fPr>
                        <m:ctrlPr>
                          <a:rPr lang="tr-TR" sz="2000" i="1">
                            <a:latin typeface="Cambria Math" panose="02040503050406030204" pitchFamily="18" charset="0"/>
                          </a:rPr>
                        </m:ctrlPr>
                      </m:fPr>
                      <m:num>
                        <m:r>
                          <a:rPr lang="tr-TR" sz="2000" b="0" i="1" smtClean="0">
                            <a:latin typeface="Cambria Math"/>
                          </a:rPr>
                          <m:t>𝑁</m:t>
                        </m:r>
                        <m:r>
                          <a:rPr lang="tr-TR" sz="2000" b="0" i="1" smtClean="0">
                            <a:latin typeface="Cambria Math"/>
                          </a:rPr>
                          <m:t>−</m:t>
                        </m:r>
                        <m:r>
                          <a:rPr lang="tr-TR" sz="2000" i="1">
                            <a:latin typeface="Cambria Math"/>
                          </a:rPr>
                          <m:t>𝑡</m:t>
                        </m:r>
                        <m:r>
                          <a:rPr lang="tr-TR" sz="2000" i="1">
                            <a:latin typeface="Cambria Math"/>
                          </a:rPr>
                          <m:t>+</m:t>
                        </m:r>
                        <m:r>
                          <a:rPr lang="tr-TR" sz="2000" i="1">
                            <a:latin typeface="Cambria Math"/>
                          </a:rPr>
                          <m:t>1</m:t>
                        </m:r>
                      </m:num>
                      <m:den>
                        <m:r>
                          <a:rPr lang="tr-TR" sz="2000" i="1">
                            <a:latin typeface="Cambria Math"/>
                          </a:rPr>
                          <m:t>𝑁</m:t>
                        </m:r>
                        <m:r>
                          <a:rPr lang="tr-TR" sz="2000" i="1">
                            <a:latin typeface="Cambria Math"/>
                          </a:rPr>
                          <m:t>+</m:t>
                        </m:r>
                        <m:r>
                          <a:rPr lang="tr-TR" sz="2000" i="1">
                            <a:latin typeface="Cambria Math"/>
                          </a:rPr>
                          <m:t>2</m:t>
                        </m:r>
                      </m:den>
                    </m:f>
                  </m:oMath>
                </a14:m>
                <a:endParaRPr lang="tr-TR" sz="2000" dirty="0" smtClean="0"/>
              </a:p>
              <a:p>
                <a:pPr marL="914400" lvl="2" indent="0">
                  <a:spcAft>
                    <a:spcPts val="600"/>
                  </a:spcAft>
                  <a:buNone/>
                </a:pPr>
                <a:endParaRPr lang="tr-TR" dirty="0"/>
              </a:p>
            </p:txBody>
          </p:sp>
        </mc:Choice>
        <mc:Fallback>
          <p:sp>
            <p:nvSpPr>
              <p:cNvPr id="3" name="İçerik Yer Tutucusu 2"/>
              <p:cNvSpPr>
                <a:spLocks noGrp="1" noRot="1" noChangeAspect="1" noMove="1" noResize="1" noEditPoints="1" noAdjustHandles="1" noChangeArrowheads="1" noChangeShapeType="1" noTextEdit="1"/>
              </p:cNvSpPr>
              <p:nvPr>
                <p:ph idx="1"/>
              </p:nvPr>
            </p:nvSpPr>
            <p:spPr>
              <a:xfrm>
                <a:off x="457200" y="2060848"/>
                <a:ext cx="8291264" cy="4392488"/>
              </a:xfrm>
              <a:blipFill>
                <a:blip r:embed="rId3"/>
                <a:stretch>
                  <a:fillRect l="-956" t="-1110"/>
                </a:stretch>
              </a:blipFill>
            </p:spPr>
            <p:txBody>
              <a:bodyPr/>
              <a:lstStyle/>
              <a:p>
                <a:r>
                  <a:rPr lang="en-US">
                    <a:noFill/>
                  </a:rPr>
                  <a:t> </a:t>
                </a:r>
              </a:p>
            </p:txBody>
          </p:sp>
        </mc:Fallback>
      </mc:AlternateContent>
    </p:spTree>
    <p:extLst>
      <p:ext uri="{BB962C8B-B14F-4D97-AF65-F5344CB8AC3E}">
        <p14:creationId xmlns:p14="http://schemas.microsoft.com/office/powerpoint/2010/main" val="6321051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Hints</a:t>
            </a:r>
            <a:r>
              <a:rPr lang="tr-TR" dirty="0" smtClean="0"/>
              <a:t> on </a:t>
            </a:r>
            <a:r>
              <a:rPr lang="tr-TR" dirty="0" err="1" smtClean="0"/>
              <a:t>Estimating</a:t>
            </a:r>
            <a:r>
              <a:rPr lang="tr-TR" dirty="0" smtClean="0"/>
              <a:t> </a:t>
            </a:r>
            <a:r>
              <a:rPr lang="tr-TR" dirty="0" err="1" smtClean="0"/>
              <a:t>Probabilities</a:t>
            </a:r>
            <a:r>
              <a:rPr lang="tr-TR" dirty="0" smtClean="0"/>
              <a:t>:</a:t>
            </a:r>
            <a:br>
              <a:rPr lang="tr-TR" dirty="0" smtClean="0"/>
            </a:br>
            <a:r>
              <a:rPr lang="tr-TR" dirty="0" err="1" smtClean="0"/>
              <a:t>Logarithmic</a:t>
            </a:r>
            <a:r>
              <a:rPr lang="tr-TR" dirty="0" smtClean="0"/>
              <a:t> </a:t>
            </a:r>
            <a:r>
              <a:rPr lang="tr-TR" dirty="0" err="1" smtClean="0"/>
              <a:t>Transformation</a:t>
            </a:r>
            <a:endParaRPr lang="tr-TR" dirty="0"/>
          </a:p>
        </p:txBody>
      </p:sp>
      <p:sp>
        <p:nvSpPr>
          <p:cNvPr id="3" name="İçerik Yer Tutucusu 2"/>
          <p:cNvSpPr>
            <a:spLocks noGrp="1"/>
          </p:cNvSpPr>
          <p:nvPr>
            <p:ph idx="1"/>
          </p:nvPr>
        </p:nvSpPr>
        <p:spPr>
          <a:xfrm>
            <a:off x="457200" y="2204864"/>
            <a:ext cx="8229600" cy="3921299"/>
          </a:xfrm>
        </p:spPr>
        <p:txBody>
          <a:bodyPr>
            <a:normAutofit/>
          </a:bodyPr>
          <a:lstStyle/>
          <a:p>
            <a:pPr>
              <a:spcAft>
                <a:spcPts val="600"/>
              </a:spcAft>
            </a:pPr>
            <a:r>
              <a:rPr lang="tr-TR" sz="2400" dirty="0" err="1" smtClean="0"/>
              <a:t>Iterative</a:t>
            </a:r>
            <a:r>
              <a:rPr lang="tr-TR" sz="2400" dirty="0" smtClean="0"/>
              <a:t> </a:t>
            </a:r>
            <a:r>
              <a:rPr lang="tr-TR" sz="2400" dirty="0" err="1" smtClean="0"/>
              <a:t>multiplication</a:t>
            </a:r>
            <a:r>
              <a:rPr lang="tr-TR" sz="2400" dirty="0" smtClean="0"/>
              <a:t> of </a:t>
            </a:r>
            <a:r>
              <a:rPr lang="tr-TR" sz="2400" dirty="0" err="1" smtClean="0"/>
              <a:t>many</a:t>
            </a:r>
            <a:r>
              <a:rPr lang="tr-TR" sz="2400" dirty="0" smtClean="0"/>
              <a:t> </a:t>
            </a:r>
            <a:r>
              <a:rPr lang="tr-TR" sz="2400" dirty="0" err="1" smtClean="0"/>
              <a:t>probabilities</a:t>
            </a:r>
            <a:r>
              <a:rPr lang="tr-TR" sz="2400" dirty="0" smtClean="0"/>
              <a:t> </a:t>
            </a:r>
            <a:r>
              <a:rPr lang="tr-TR" sz="2400" dirty="0" err="1" smtClean="0"/>
              <a:t>results</a:t>
            </a:r>
            <a:r>
              <a:rPr lang="tr-TR" sz="2400" dirty="0" smtClean="0"/>
              <a:t> in </a:t>
            </a:r>
            <a:r>
              <a:rPr lang="tr-TR" sz="2400" dirty="0" err="1" smtClean="0"/>
              <a:t>smaller</a:t>
            </a:r>
            <a:r>
              <a:rPr lang="tr-TR" sz="2400" dirty="0" smtClean="0"/>
              <a:t> </a:t>
            </a:r>
            <a:r>
              <a:rPr lang="tr-TR" sz="2400" dirty="0" err="1" smtClean="0"/>
              <a:t>numbers</a:t>
            </a:r>
            <a:r>
              <a:rPr lang="tr-TR" sz="2400" dirty="0" smtClean="0"/>
              <a:t>, </a:t>
            </a:r>
            <a:r>
              <a:rPr lang="tr-TR" sz="2400" dirty="0" err="1" smtClean="0"/>
              <a:t>which</a:t>
            </a:r>
            <a:r>
              <a:rPr lang="tr-TR" sz="2400" dirty="0" smtClean="0"/>
              <a:t> </a:t>
            </a:r>
            <a:r>
              <a:rPr lang="tr-TR" sz="2400" dirty="0" err="1" smtClean="0"/>
              <a:t>gradually</a:t>
            </a:r>
            <a:r>
              <a:rPr lang="tr-TR" sz="2400" dirty="0" smtClean="0"/>
              <a:t> </a:t>
            </a:r>
            <a:r>
              <a:rPr lang="tr-TR" sz="2400" dirty="0" err="1" smtClean="0"/>
              <a:t>approach</a:t>
            </a:r>
            <a:r>
              <a:rPr lang="tr-TR" sz="2400" dirty="0" smtClean="0"/>
              <a:t> </a:t>
            </a:r>
            <a:r>
              <a:rPr lang="tr-TR" sz="2400" dirty="0" err="1" smtClean="0"/>
              <a:t>to</a:t>
            </a:r>
            <a:r>
              <a:rPr lang="tr-TR" sz="2400" dirty="0" smtClean="0"/>
              <a:t> </a:t>
            </a:r>
            <a:r>
              <a:rPr lang="tr-TR" sz="2400" dirty="0" err="1" smtClean="0"/>
              <a:t>zero</a:t>
            </a:r>
            <a:endParaRPr lang="tr-TR" sz="2400" dirty="0" smtClean="0"/>
          </a:p>
          <a:p>
            <a:pPr>
              <a:spcAft>
                <a:spcPts val="600"/>
              </a:spcAft>
            </a:pPr>
            <a:r>
              <a:rPr lang="tr-TR" sz="2400" dirty="0" err="1" smtClean="0"/>
              <a:t>Instead</a:t>
            </a:r>
            <a:r>
              <a:rPr lang="tr-TR" sz="2400" dirty="0" smtClean="0"/>
              <a:t> of </a:t>
            </a:r>
            <a:r>
              <a:rPr lang="tr-TR" sz="2400" dirty="0" err="1" smtClean="0"/>
              <a:t>directly</a:t>
            </a:r>
            <a:r>
              <a:rPr lang="tr-TR" sz="2400" dirty="0" smtClean="0"/>
              <a:t> </a:t>
            </a:r>
            <a:r>
              <a:rPr lang="tr-TR" sz="2400" dirty="0" err="1" smtClean="0"/>
              <a:t>working</a:t>
            </a:r>
            <a:r>
              <a:rPr lang="tr-TR" sz="2400" dirty="0" smtClean="0"/>
              <a:t> </a:t>
            </a:r>
            <a:r>
              <a:rPr lang="tr-TR" sz="2400" dirty="0" err="1" smtClean="0"/>
              <a:t>with</a:t>
            </a:r>
            <a:r>
              <a:rPr lang="tr-TR" sz="2400" dirty="0" smtClean="0"/>
              <a:t> </a:t>
            </a:r>
            <a:r>
              <a:rPr lang="tr-TR" sz="2400" dirty="0" err="1" smtClean="0"/>
              <a:t>the</a:t>
            </a:r>
            <a:r>
              <a:rPr lang="tr-TR" sz="2400" dirty="0" smtClean="0"/>
              <a:t> </a:t>
            </a:r>
            <a:r>
              <a:rPr lang="tr-TR" sz="2400" dirty="0" err="1" smtClean="0"/>
              <a:t>probabilities</a:t>
            </a:r>
            <a:r>
              <a:rPr lang="tr-TR" sz="2400" dirty="0" smtClean="0"/>
              <a:t>, </a:t>
            </a:r>
            <a:r>
              <a:rPr lang="tr-TR" sz="2400" dirty="0" err="1" smtClean="0"/>
              <a:t>work</a:t>
            </a:r>
            <a:r>
              <a:rPr lang="tr-TR" sz="2400" dirty="0" smtClean="0"/>
              <a:t> </a:t>
            </a:r>
            <a:r>
              <a:rPr lang="tr-TR" sz="2400" dirty="0" err="1" smtClean="0"/>
              <a:t>with</a:t>
            </a:r>
            <a:r>
              <a:rPr lang="tr-TR" sz="2400" dirty="0" smtClean="0"/>
              <a:t> </a:t>
            </a:r>
            <a:r>
              <a:rPr lang="tr-TR" sz="2400" dirty="0" err="1" smtClean="0"/>
              <a:t>their</a:t>
            </a:r>
            <a:r>
              <a:rPr lang="tr-TR" sz="2400" dirty="0" smtClean="0"/>
              <a:t> </a:t>
            </a:r>
            <a:r>
              <a:rPr lang="tr-TR" sz="2400" dirty="0" err="1" smtClean="0"/>
              <a:t>logarithm</a:t>
            </a:r>
            <a:endParaRPr lang="tr-TR" sz="2400" dirty="0" smtClean="0"/>
          </a:p>
          <a:p>
            <a:pPr>
              <a:spcAft>
                <a:spcPts val="600"/>
              </a:spcAft>
            </a:pPr>
            <a:r>
              <a:rPr lang="tr-TR" sz="2400" dirty="0" err="1" smtClean="0"/>
              <a:t>For</a:t>
            </a:r>
            <a:r>
              <a:rPr lang="tr-TR" sz="2400" dirty="0" smtClean="0"/>
              <a:t> </a:t>
            </a:r>
            <a:r>
              <a:rPr lang="tr-TR" sz="2400" dirty="0" err="1" smtClean="0"/>
              <a:t>example</a:t>
            </a:r>
            <a:r>
              <a:rPr lang="tr-TR" sz="2400" dirty="0" smtClean="0"/>
              <a:t>, </a:t>
            </a:r>
          </a:p>
          <a:p>
            <a:pPr lvl="1">
              <a:spcAft>
                <a:spcPts val="600"/>
              </a:spcAft>
            </a:pPr>
            <a:r>
              <a:rPr lang="tr-TR" sz="2000" dirty="0" err="1" smtClean="0"/>
              <a:t>recompute</a:t>
            </a:r>
            <a:r>
              <a:rPr lang="tr-TR" sz="2000" dirty="0" smtClean="0"/>
              <a:t> </a:t>
            </a:r>
            <a:r>
              <a:rPr lang="tr-TR" sz="2000" dirty="0" err="1" smtClean="0"/>
              <a:t>probabilities</a:t>
            </a:r>
            <a:r>
              <a:rPr lang="tr-TR" sz="2000" dirty="0" smtClean="0"/>
              <a:t> of </a:t>
            </a:r>
            <a:r>
              <a:rPr lang="tr-TR" sz="2000" i="1" dirty="0" smtClean="0"/>
              <a:t>p</a:t>
            </a:r>
            <a:r>
              <a:rPr lang="tr-TR" sz="2000" dirty="0" smtClean="0"/>
              <a:t> </a:t>
            </a:r>
            <a:r>
              <a:rPr lang="tr-TR" sz="2000" dirty="0" err="1" smtClean="0"/>
              <a:t>and</a:t>
            </a:r>
            <a:r>
              <a:rPr lang="tr-TR" sz="2000" dirty="0" smtClean="0"/>
              <a:t> </a:t>
            </a:r>
            <a:r>
              <a:rPr lang="tr-TR" sz="2000" i="1" dirty="0" smtClean="0"/>
              <a:t>q as</a:t>
            </a:r>
            <a:r>
              <a:rPr lang="tr-TR" sz="2000" dirty="0" smtClean="0"/>
              <a:t> </a:t>
            </a:r>
            <a:r>
              <a:rPr lang="tr-TR" sz="2000" dirty="0" err="1"/>
              <a:t>log</a:t>
            </a:r>
            <a:r>
              <a:rPr lang="tr-TR" sz="2000" dirty="0"/>
              <a:t>(</a:t>
            </a:r>
            <a:r>
              <a:rPr lang="tr-TR" sz="2000" i="1" dirty="0"/>
              <a:t>p</a:t>
            </a:r>
            <a:r>
              <a:rPr lang="tr-TR" sz="2000" dirty="0"/>
              <a:t>) </a:t>
            </a:r>
            <a:r>
              <a:rPr lang="tr-TR" sz="2000" dirty="0" err="1" smtClean="0"/>
              <a:t>and</a:t>
            </a:r>
            <a:r>
              <a:rPr lang="tr-TR" sz="2000" dirty="0" smtClean="0"/>
              <a:t> </a:t>
            </a:r>
            <a:r>
              <a:rPr lang="tr-TR" sz="2000" dirty="0" err="1" smtClean="0"/>
              <a:t>log</a:t>
            </a:r>
            <a:r>
              <a:rPr lang="tr-TR" sz="2000" dirty="0" smtClean="0"/>
              <a:t>(</a:t>
            </a:r>
            <a:r>
              <a:rPr lang="tr-TR" sz="2000" i="1" dirty="0" smtClean="0"/>
              <a:t>q</a:t>
            </a:r>
            <a:r>
              <a:rPr lang="tr-TR" sz="2000" dirty="0"/>
              <a:t>) </a:t>
            </a:r>
            <a:endParaRPr lang="tr-TR" sz="2000" dirty="0" smtClean="0"/>
          </a:p>
          <a:p>
            <a:pPr lvl="1">
              <a:spcAft>
                <a:spcPts val="600"/>
              </a:spcAft>
            </a:pPr>
            <a:r>
              <a:rPr lang="tr-TR" sz="2000" dirty="0" err="1" smtClean="0"/>
              <a:t>to</a:t>
            </a:r>
            <a:r>
              <a:rPr lang="tr-TR" sz="2000" dirty="0" smtClean="0"/>
              <a:t> </a:t>
            </a:r>
            <a:r>
              <a:rPr lang="tr-TR" sz="2000" dirty="0" err="1" smtClean="0"/>
              <a:t>estimate</a:t>
            </a:r>
            <a:r>
              <a:rPr lang="tr-TR" sz="2000" dirty="0" smtClean="0"/>
              <a:t> </a:t>
            </a:r>
            <a:r>
              <a:rPr lang="tr-TR" sz="2000" dirty="0" err="1" smtClean="0"/>
              <a:t>p.q</a:t>
            </a:r>
            <a:r>
              <a:rPr lang="tr-TR" sz="2000" dirty="0" smtClean="0"/>
              <a:t> </a:t>
            </a:r>
            <a:r>
              <a:rPr lang="tr-TR" sz="2000" dirty="0" err="1" smtClean="0"/>
              <a:t>product</a:t>
            </a:r>
            <a:r>
              <a:rPr lang="tr-TR" sz="2000" dirty="0"/>
              <a:t> </a:t>
            </a:r>
            <a:r>
              <a:rPr lang="tr-TR" sz="2000" dirty="0" smtClean="0"/>
              <a:t>in </a:t>
            </a:r>
            <a:r>
              <a:rPr lang="tr-TR" sz="2000" dirty="0" err="1" smtClean="0"/>
              <a:t>logarithmic</a:t>
            </a:r>
            <a:r>
              <a:rPr lang="tr-TR" sz="2000" dirty="0" smtClean="0"/>
              <a:t> </a:t>
            </a:r>
            <a:r>
              <a:rPr lang="tr-TR" sz="2000" dirty="0" err="1" smtClean="0"/>
              <a:t>space</a:t>
            </a:r>
            <a:r>
              <a:rPr lang="tr-TR" sz="2000" dirty="0" smtClean="0"/>
              <a:t>, </a:t>
            </a:r>
            <a:r>
              <a:rPr lang="tr-TR" sz="2000" dirty="0" err="1" smtClean="0"/>
              <a:t>apply</a:t>
            </a:r>
            <a:r>
              <a:rPr lang="tr-TR" sz="2000" dirty="0" smtClean="0"/>
              <a:t> </a:t>
            </a:r>
            <a:r>
              <a:rPr lang="tr-TR" sz="2000" dirty="0" err="1" smtClean="0"/>
              <a:t>the</a:t>
            </a:r>
            <a:r>
              <a:rPr lang="tr-TR" sz="2000" dirty="0" smtClean="0"/>
              <a:t> </a:t>
            </a:r>
            <a:r>
              <a:rPr lang="tr-TR" sz="2000" dirty="0" err="1" smtClean="0"/>
              <a:t>following</a:t>
            </a:r>
            <a:r>
              <a:rPr lang="tr-TR" sz="2000" dirty="0" smtClean="0"/>
              <a:t> </a:t>
            </a:r>
            <a:r>
              <a:rPr lang="tr-TR" sz="2000" dirty="0" err="1" smtClean="0"/>
              <a:t>rule</a:t>
            </a:r>
            <a:r>
              <a:rPr lang="tr-TR" sz="2000" dirty="0" smtClean="0"/>
              <a:t>,</a:t>
            </a:r>
            <a:endParaRPr lang="tr-TR" sz="2000" dirty="0"/>
          </a:p>
          <a:p>
            <a:pPr marL="2514600" lvl="2" indent="-636588">
              <a:spcAft>
                <a:spcPts val="600"/>
              </a:spcAft>
              <a:buNone/>
            </a:pPr>
            <a:r>
              <a:rPr lang="tr-TR" dirty="0" err="1"/>
              <a:t>log</a:t>
            </a:r>
            <a:r>
              <a:rPr lang="tr-TR" dirty="0"/>
              <a:t>(</a:t>
            </a:r>
            <a:r>
              <a:rPr lang="tr-TR" i="1" dirty="0" err="1"/>
              <a:t>pq</a:t>
            </a:r>
            <a:r>
              <a:rPr lang="tr-TR" dirty="0"/>
              <a:t>) = </a:t>
            </a:r>
            <a:r>
              <a:rPr lang="tr-TR" dirty="0" err="1"/>
              <a:t>log</a:t>
            </a:r>
            <a:r>
              <a:rPr lang="tr-TR" dirty="0"/>
              <a:t>(</a:t>
            </a:r>
            <a:r>
              <a:rPr lang="tr-TR" i="1" dirty="0"/>
              <a:t>p</a:t>
            </a:r>
            <a:r>
              <a:rPr lang="tr-TR" dirty="0"/>
              <a:t>) + </a:t>
            </a:r>
            <a:r>
              <a:rPr lang="tr-TR" dirty="0" err="1"/>
              <a:t>log</a:t>
            </a:r>
            <a:r>
              <a:rPr lang="tr-TR" dirty="0"/>
              <a:t>(</a:t>
            </a:r>
            <a:r>
              <a:rPr lang="tr-TR" i="1" dirty="0"/>
              <a:t>q</a:t>
            </a:r>
            <a:r>
              <a:rPr lang="tr-TR" dirty="0"/>
              <a:t>)</a:t>
            </a:r>
          </a:p>
          <a:p>
            <a:pPr>
              <a:spcAft>
                <a:spcPts val="600"/>
              </a:spcAft>
            </a:pPr>
            <a:endParaRPr lang="tr-TR" sz="2400" dirty="0"/>
          </a:p>
        </p:txBody>
      </p:sp>
    </p:spTree>
    <p:extLst>
      <p:ext uri="{BB962C8B-B14F-4D97-AF65-F5344CB8AC3E}">
        <p14:creationId xmlns:p14="http://schemas.microsoft.com/office/powerpoint/2010/main" val="34254449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l-GR" dirty="0" smtClean="0"/>
              <a:t>ξ</a:t>
            </a:r>
            <a:r>
              <a:rPr lang="tr-TR" dirty="0" smtClean="0"/>
              <a:t> </a:t>
            </a:r>
            <a:r>
              <a:rPr lang="tr-TR" dirty="0" err="1" smtClean="0"/>
              <a:t>Computation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1324743"/>
              </a:xfrm>
            </p:spPr>
            <p:txBody>
              <a:bodyPr>
                <a:normAutofit fontScale="77500" lnSpcReduction="20000"/>
              </a:bodyPr>
              <a:lstStyle/>
              <a:p>
                <a:pPr>
                  <a:lnSpc>
                    <a:spcPct val="120000"/>
                  </a:lnSpc>
                </a:pPr>
                <a14:m>
                  <m:oMath xmlns:m="http://schemas.openxmlformats.org/officeDocument/2006/math">
                    <m:r>
                      <m:rPr>
                        <m:nor/>
                      </m:rPr>
                      <a:rPr lang="el-GR" dirty="0" smtClean="0"/>
                      <m:t>ξ</m:t>
                    </m:r>
                    <m:r>
                      <m:rPr>
                        <m:nor/>
                      </m:rPr>
                      <a:rPr lang="tr-TR" dirty="0" smtClean="0"/>
                      <m:t>(</m:t>
                    </m:r>
                    <m:r>
                      <m:rPr>
                        <m:nor/>
                      </m:rPr>
                      <a:rPr lang="tr-TR" dirty="0" smtClean="0"/>
                      <m:t>i</m:t>
                    </m:r>
                    <m:r>
                      <m:rPr>
                        <m:nor/>
                      </m:rPr>
                      <a:rPr lang="tr-TR" dirty="0" smtClean="0"/>
                      <m:t>,</m:t>
                    </m:r>
                    <m:r>
                      <m:rPr>
                        <m:nor/>
                      </m:rPr>
                      <a:rPr lang="tr-TR" dirty="0" smtClean="0"/>
                      <m:t>j</m:t>
                    </m:r>
                    <m:r>
                      <m:rPr>
                        <m:nor/>
                      </m:rPr>
                      <a:rPr lang="tr-TR" dirty="0" smtClean="0"/>
                      <m:t>) = </m:t>
                    </m:r>
                    <m:r>
                      <m:rPr>
                        <m:nor/>
                      </m:rPr>
                      <a:rPr lang="en-US" dirty="0" smtClean="0"/>
                      <m:t>expected</m:t>
                    </m:r>
                    <m:r>
                      <m:rPr>
                        <m:nor/>
                      </m:rPr>
                      <a:rPr lang="en-US" dirty="0" smtClean="0"/>
                      <m:t> </m:t>
                    </m:r>
                    <m:r>
                      <m:rPr>
                        <m:nor/>
                      </m:rPr>
                      <a:rPr lang="en-US" dirty="0" smtClean="0"/>
                      <m:t>number</m:t>
                    </m:r>
                    <m:r>
                      <m:rPr>
                        <m:nor/>
                      </m:rPr>
                      <a:rPr lang="en-US" dirty="0" smtClean="0"/>
                      <m:t> </m:t>
                    </m:r>
                    <m:r>
                      <m:rPr>
                        <m:nor/>
                      </m:rPr>
                      <a:rPr lang="en-US" dirty="0" smtClean="0"/>
                      <m:t>of</m:t>
                    </m:r>
                    <m:r>
                      <m:rPr>
                        <m:nor/>
                      </m:rPr>
                      <a:rPr lang="en-US" dirty="0" smtClean="0"/>
                      <m:t> </m:t>
                    </m:r>
                    <m:r>
                      <m:rPr>
                        <m:nor/>
                      </m:rPr>
                      <a:rPr lang="en-US" dirty="0" smtClean="0"/>
                      <m:t>transitions</m:t>
                    </m:r>
                    <m:r>
                      <m:rPr>
                        <m:nor/>
                      </m:rPr>
                      <a:rPr lang="en-US" dirty="0" smtClean="0"/>
                      <m:t> </m:t>
                    </m:r>
                    <m:r>
                      <m:rPr>
                        <m:nor/>
                      </m:rPr>
                      <a:rPr lang="en-US" dirty="0" smtClean="0"/>
                      <m:t>from</m:t>
                    </m:r>
                    <m:r>
                      <m:rPr>
                        <m:nor/>
                      </m:rPr>
                      <a:rPr lang="en-US" dirty="0" smtClean="0"/>
                      <m:t> </m:t>
                    </m:r>
                    <m:r>
                      <m:rPr>
                        <m:nor/>
                      </m:rPr>
                      <a:rPr lang="en-US" dirty="0" smtClean="0"/>
                      <m:t>state</m:t>
                    </m:r>
                    <m:r>
                      <m:rPr>
                        <m:nor/>
                      </m:rPr>
                      <a:rPr lang="en-US" dirty="0" smtClean="0"/>
                      <m:t> </m:t>
                    </m:r>
                    <m:r>
                      <m:rPr>
                        <m:nor/>
                      </m:rPr>
                      <a:rPr lang="en-US" dirty="0" smtClean="0"/>
                      <m:t>i</m:t>
                    </m:r>
                    <m:r>
                      <m:rPr>
                        <m:nor/>
                      </m:rPr>
                      <a:rPr lang="en-US" dirty="0" smtClean="0"/>
                      <m:t> </m:t>
                    </m:r>
                    <m:r>
                      <m:rPr>
                        <m:nor/>
                      </m:rPr>
                      <a:rPr lang="en-US" dirty="0" smtClean="0"/>
                      <m:t>to</m:t>
                    </m:r>
                    <m:r>
                      <m:rPr>
                        <m:nor/>
                      </m:rPr>
                      <a:rPr lang="en-US" dirty="0" smtClean="0"/>
                      <m:t> </m:t>
                    </m:r>
                    <m:r>
                      <m:rPr>
                        <m:nor/>
                      </m:rPr>
                      <a:rPr lang="en-US" dirty="0" smtClean="0"/>
                      <m:t>state</m:t>
                    </m:r>
                    <m:r>
                      <m:rPr>
                        <m:nor/>
                      </m:rPr>
                      <a:rPr lang="en-US" dirty="0" smtClean="0"/>
                      <m:t> </m:t>
                    </m:r>
                    <m:r>
                      <m:rPr>
                        <m:nor/>
                      </m:rPr>
                      <a:rPr lang="en-US" dirty="0" smtClean="0"/>
                      <m:t>j</m:t>
                    </m:r>
                  </m:oMath>
                </a14:m>
                <a:endParaRPr lang="tr-TR" dirty="0" smtClean="0"/>
              </a:p>
              <a:p>
                <a:pPr>
                  <a:lnSpc>
                    <a:spcPct val="120000"/>
                  </a:lnSpc>
                </a:pPr>
                <a14:m>
                  <m:oMath xmlns:m="http://schemas.openxmlformats.org/officeDocument/2006/math">
                    <m:r>
                      <m:rPr>
                        <m:nor/>
                      </m:rPr>
                      <a:rPr lang="el-GR" dirty="0" smtClean="0"/>
                      <m:t>ξ</m:t>
                    </m:r>
                    <m:r>
                      <m:rPr>
                        <m:nor/>
                      </m:rPr>
                      <a:rPr lang="tr-TR" b="0" i="0" baseline="-25000" dirty="0" smtClean="0"/>
                      <m:t>t</m:t>
                    </m:r>
                  </m:oMath>
                </a14:m>
                <a:r>
                  <a:rPr lang="tr-TR" dirty="0" smtClean="0"/>
                  <a:t>(</a:t>
                </a:r>
                <a:r>
                  <a:rPr lang="tr-TR" dirty="0" err="1" smtClean="0"/>
                  <a:t>i,j</a:t>
                </a:r>
                <a:r>
                  <a:rPr lang="tr-TR" dirty="0" smtClean="0"/>
                  <a:t>) = </a:t>
                </a:r>
                <a:r>
                  <a:rPr lang="tr-TR" dirty="0"/>
                  <a:t>P(</a:t>
                </a:r>
                <a:r>
                  <a:rPr lang="tr-TR" dirty="0" err="1"/>
                  <a:t>q</a:t>
                </a:r>
                <a:r>
                  <a:rPr lang="tr-TR" baseline="-25000" dirty="0" err="1"/>
                  <a:t>t</a:t>
                </a:r>
                <a:r>
                  <a:rPr lang="tr-TR" dirty="0"/>
                  <a:t> = </a:t>
                </a:r>
                <a:r>
                  <a:rPr lang="tr-TR" dirty="0" smtClean="0"/>
                  <a:t>i, q</a:t>
                </a:r>
                <a:r>
                  <a:rPr lang="tr-TR" baseline="-25000" dirty="0" smtClean="0"/>
                  <a:t>t+1</a:t>
                </a:r>
                <a:r>
                  <a:rPr lang="tr-TR" dirty="0" smtClean="0"/>
                  <a:t> </a:t>
                </a:r>
                <a:r>
                  <a:rPr lang="tr-TR" dirty="0"/>
                  <a:t>= </a:t>
                </a:r>
                <a:r>
                  <a:rPr lang="tr-TR" dirty="0" smtClean="0"/>
                  <a:t>j | O, </a:t>
                </a:r>
                <a:r>
                  <a:rPr lang="el-GR" dirty="0" smtClean="0"/>
                  <a:t>λ</a:t>
                </a:r>
                <a:r>
                  <a:rPr lang="tr-TR" dirty="0" smtClean="0"/>
                  <a:t>)= </a:t>
                </a:r>
                <a14:m>
                  <m:oMath xmlns:m="http://schemas.openxmlformats.org/officeDocument/2006/math">
                    <m:f>
                      <m:fPr>
                        <m:ctrlPr>
                          <a:rPr lang="tr-TR" i="1" smtClean="0">
                            <a:latin typeface="Cambria Math" panose="02040503050406030204" pitchFamily="18" charset="0"/>
                          </a:rPr>
                        </m:ctrlPr>
                      </m:fPr>
                      <m:num>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i="1" dirty="0">
                                <a:latin typeface="Cambria Math"/>
                                <a:ea typeface="Cambria Math"/>
                              </a:rPr>
                              <m:t>𝑡</m:t>
                            </m:r>
                          </m:sub>
                        </m:sSub>
                        <m:r>
                          <a:rPr lang="tr-TR" i="1" dirty="0">
                            <a:latin typeface="Cambria Math"/>
                            <a:ea typeface="Cambria Math"/>
                          </a:rPr>
                          <m:t>(</m:t>
                        </m:r>
                        <m:r>
                          <a:rPr lang="tr-TR" i="1" dirty="0">
                            <a:latin typeface="Cambria Math"/>
                            <a:ea typeface="Cambria Math"/>
                          </a:rPr>
                          <m:t>𝑖</m:t>
                        </m:r>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𝑎</m:t>
                            </m:r>
                          </m:e>
                          <m:sub>
                            <m:r>
                              <a:rPr lang="tr-TR" i="1" dirty="0">
                                <a:latin typeface="Cambria Math"/>
                                <a:ea typeface="Cambria Math"/>
                              </a:rPr>
                              <m:t>𝑖𝑗</m:t>
                            </m:r>
                          </m:sub>
                        </m:sSub>
                        <m:sSub>
                          <m:sSubPr>
                            <m:ctrlPr>
                              <a:rPr lang="tr-TR" i="1" dirty="0">
                                <a:latin typeface="Cambria Math" panose="02040503050406030204" pitchFamily="18" charset="0"/>
                                <a:ea typeface="Cambria Math"/>
                              </a:rPr>
                            </m:ctrlPr>
                          </m:sSubPr>
                          <m:e>
                            <m:r>
                              <a:rPr lang="tr-TR" i="1" dirty="0">
                                <a:latin typeface="Cambria Math"/>
                                <a:ea typeface="Cambria Math"/>
                              </a:rPr>
                              <m:t>𝑏</m:t>
                            </m:r>
                          </m:e>
                          <m:sub>
                            <m:r>
                              <a:rPr lang="tr-TR" i="1" dirty="0">
                                <a:latin typeface="Cambria Math"/>
                                <a:ea typeface="Cambria Math"/>
                              </a:rPr>
                              <m:t>𝑗</m:t>
                            </m:r>
                          </m:sub>
                        </m:sSub>
                        <m:r>
                          <a:rPr lang="tr-TR" i="1" dirty="0">
                            <a:latin typeface="Cambria Math"/>
                            <a:ea typeface="Cambria Math"/>
                          </a:rPr>
                          <m:t>(</m:t>
                        </m:r>
                        <m:sSub>
                          <m:sSubPr>
                            <m:ctrlPr>
                              <a:rPr lang="tr-TR" i="1" dirty="0">
                                <a:latin typeface="Cambria Math" panose="02040503050406030204" pitchFamily="18" charset="0"/>
                                <a:ea typeface="Cambria Math"/>
                              </a:rPr>
                            </m:ctrlPr>
                          </m:sSubPr>
                          <m:e>
                            <m:r>
                              <a:rPr lang="tr-TR" i="1" dirty="0">
                                <a:latin typeface="Cambria Math"/>
                                <a:ea typeface="Cambria Math"/>
                              </a:rPr>
                              <m:t>𝑜</m:t>
                            </m:r>
                          </m:e>
                          <m:sub>
                            <m:r>
                              <a:rPr lang="tr-TR" i="1" dirty="0">
                                <a:latin typeface="Cambria Math"/>
                                <a:ea typeface="Cambria Math"/>
                              </a:rPr>
                              <m:t>𝑡</m:t>
                            </m:r>
                            <m:r>
                              <a:rPr lang="tr-TR" b="0" i="1" dirty="0" smtClean="0">
                                <a:latin typeface="Cambria Math"/>
                                <a:ea typeface="Cambria Math"/>
                              </a:rPr>
                              <m:t>+1</m:t>
                            </m:r>
                          </m:sub>
                        </m:sSub>
                        <m:r>
                          <a:rPr lang="tr-TR" b="0" i="1" dirty="0" smtClean="0">
                            <a:latin typeface="Cambria Math"/>
                            <a:ea typeface="Cambria Math"/>
                          </a:rPr>
                          <m:t>)</m:t>
                        </m:r>
                        <m:sSub>
                          <m:sSubPr>
                            <m:ctrlPr>
                              <a:rPr lang="tr-TR" i="1" dirty="0">
                                <a:latin typeface="Cambria Math" panose="02040503050406030204" pitchFamily="18" charset="0"/>
                                <a:ea typeface="Cambria Math"/>
                              </a:rPr>
                            </m:ctrlPr>
                          </m:sSubPr>
                          <m:e>
                            <m:r>
                              <a:rPr lang="tr-TR" i="1" dirty="0" smtClean="0">
                                <a:latin typeface="Cambria Math"/>
                                <a:ea typeface="Cambria Math"/>
                              </a:rPr>
                              <m:t>𝛽</m:t>
                            </m:r>
                          </m:e>
                          <m:sub>
                            <m:r>
                              <a:rPr lang="tr-TR" i="1" dirty="0">
                                <a:latin typeface="Cambria Math"/>
                                <a:ea typeface="Cambria Math"/>
                              </a:rPr>
                              <m:t>𝑡</m:t>
                            </m:r>
                            <m:r>
                              <a:rPr lang="tr-TR" b="0" i="1" dirty="0" smtClean="0">
                                <a:latin typeface="Cambria Math"/>
                                <a:ea typeface="Cambria Math"/>
                              </a:rPr>
                              <m:t>+1</m:t>
                            </m:r>
                          </m:sub>
                        </m:sSub>
                        <m:r>
                          <a:rPr lang="tr-TR" i="1" dirty="0">
                            <a:latin typeface="Cambria Math"/>
                            <a:ea typeface="Cambria Math"/>
                          </a:rPr>
                          <m:t>(</m:t>
                        </m:r>
                        <m:r>
                          <a:rPr lang="tr-TR" b="0" i="1" dirty="0" smtClean="0">
                            <a:latin typeface="Cambria Math"/>
                            <a:ea typeface="Cambria Math"/>
                          </a:rPr>
                          <m:t>𝑗</m:t>
                        </m:r>
                        <m:r>
                          <a:rPr lang="tr-TR" i="1" dirty="0">
                            <a:latin typeface="Cambria Math"/>
                            <a:ea typeface="Cambria Math"/>
                          </a:rPr>
                          <m:t>)</m:t>
                        </m:r>
                        <m:r>
                          <a:rPr lang="tr-TR" i="1" dirty="0" smtClean="0">
                            <a:latin typeface="Cambria Math"/>
                            <a:ea typeface="Cambria Math"/>
                          </a:rPr>
                          <m:t> </m:t>
                        </m:r>
                      </m:num>
                      <m:den>
                        <m:sSub>
                          <m:sSubPr>
                            <m:ctrlPr>
                              <a:rPr lang="tr-TR" i="1" dirty="0">
                                <a:latin typeface="Cambria Math" panose="02040503050406030204" pitchFamily="18" charset="0"/>
                                <a:ea typeface="Cambria Math"/>
                              </a:rPr>
                            </m:ctrlPr>
                          </m:sSubPr>
                          <m:e>
                            <m:r>
                              <a:rPr lang="tr-TR" i="1" dirty="0">
                                <a:latin typeface="Cambria Math"/>
                                <a:ea typeface="Cambria Math"/>
                              </a:rPr>
                              <m:t>𝛼</m:t>
                            </m:r>
                          </m:e>
                          <m:sub>
                            <m:r>
                              <a:rPr lang="tr-TR" b="0" i="1" dirty="0" smtClean="0">
                                <a:latin typeface="Cambria Math"/>
                                <a:ea typeface="Cambria Math"/>
                              </a:rPr>
                              <m:t>𝑇</m:t>
                            </m:r>
                          </m:sub>
                        </m:sSub>
                        <m:r>
                          <a:rPr lang="tr-TR" i="1" dirty="0">
                            <a:latin typeface="Cambria Math"/>
                            <a:ea typeface="Cambria Math"/>
                          </a:rPr>
                          <m:t>(</m:t>
                        </m:r>
                        <m:r>
                          <a:rPr lang="tr-TR" b="0" i="1" dirty="0" smtClean="0">
                            <a:latin typeface="Cambria Math"/>
                            <a:ea typeface="Cambria Math"/>
                          </a:rPr>
                          <m:t>𝑞</m:t>
                        </m:r>
                        <m:r>
                          <a:rPr lang="tr-TR" b="0" i="1" baseline="-25000" dirty="0" smtClean="0">
                            <a:latin typeface="Cambria Math"/>
                            <a:ea typeface="Cambria Math"/>
                          </a:rPr>
                          <m:t>𝐹</m:t>
                        </m:r>
                        <m:r>
                          <a:rPr lang="tr-TR" b="0" i="1" dirty="0" smtClean="0">
                            <a:latin typeface="Cambria Math"/>
                            <a:ea typeface="Cambria Math"/>
                          </a:rPr>
                          <m:t>)</m:t>
                        </m:r>
                      </m:den>
                    </m:f>
                  </m:oMath>
                </a14:m>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1324743"/>
              </a:xfrm>
              <a:blipFill rotWithShape="1">
                <a:blip r:embed="rId5"/>
                <a:stretch>
                  <a:fillRect l="-1037" r="-222"/>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619672" y="2924944"/>
            <a:ext cx="611505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7768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l-GR" dirty="0" smtClean="0"/>
              <a:t>γ</a:t>
            </a:r>
            <a:r>
              <a:rPr lang="tr-TR" dirty="0" smtClean="0"/>
              <a:t> </a:t>
            </a:r>
            <a:r>
              <a:rPr lang="tr-TR" dirty="0" err="1" smtClean="0"/>
              <a:t>Computation</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1"/>
                <a:ext cx="8363272" cy="1324743"/>
              </a:xfrm>
            </p:spPr>
            <p:txBody>
              <a:bodyPr>
                <a:noAutofit/>
              </a:bodyPr>
              <a:lstStyle/>
              <a:p>
                <a:pPr>
                  <a:lnSpc>
                    <a:spcPct val="120000"/>
                  </a:lnSpc>
                </a:pPr>
                <a14:m>
                  <m:oMath xmlns:m="http://schemas.openxmlformats.org/officeDocument/2006/math">
                    <m:r>
                      <m:rPr>
                        <m:nor/>
                      </m:rPr>
                      <a:rPr lang="el-GR" sz="2500" dirty="0" smtClean="0"/>
                      <m:t>γ</m:t>
                    </m:r>
                    <m:r>
                      <m:rPr>
                        <m:nor/>
                      </m:rPr>
                      <a:rPr lang="tr-TR" sz="2500" dirty="0" smtClean="0"/>
                      <m:t>(</m:t>
                    </m:r>
                    <m:r>
                      <m:rPr>
                        <m:nor/>
                      </m:rPr>
                      <a:rPr lang="tr-TR" sz="2500" dirty="0" smtClean="0"/>
                      <m:t>j</m:t>
                    </m:r>
                    <m:r>
                      <m:rPr>
                        <m:nor/>
                      </m:rPr>
                      <a:rPr lang="tr-TR" sz="2500" dirty="0" smtClean="0"/>
                      <m:t>) =</m:t>
                    </m:r>
                    <m:r>
                      <m:rPr>
                        <m:nor/>
                      </m:rPr>
                      <a:rPr lang="en-US" sz="2500" b="0" i="0" dirty="0" smtClean="0"/>
                      <m:t> </m:t>
                    </m:r>
                    <m:r>
                      <m:rPr>
                        <m:nor/>
                      </m:rPr>
                      <a:rPr lang="en-US" sz="2500" smtClean="0"/>
                      <m:t>expected</m:t>
                    </m:r>
                    <m:r>
                      <m:rPr>
                        <m:nor/>
                      </m:rPr>
                      <a:rPr lang="en-US" sz="2500" smtClean="0"/>
                      <m:t> </m:t>
                    </m:r>
                    <m:r>
                      <m:rPr>
                        <m:nor/>
                      </m:rPr>
                      <a:rPr lang="en-US" sz="2500" smtClean="0"/>
                      <m:t>number</m:t>
                    </m:r>
                    <m:r>
                      <m:rPr>
                        <m:nor/>
                      </m:rPr>
                      <a:rPr lang="en-US" sz="2500" smtClean="0"/>
                      <m:t> </m:t>
                    </m:r>
                    <m:r>
                      <m:rPr>
                        <m:nor/>
                      </m:rPr>
                      <a:rPr lang="en-US" sz="2500" smtClean="0"/>
                      <m:t>of</m:t>
                    </m:r>
                    <m:r>
                      <m:rPr>
                        <m:nor/>
                      </m:rPr>
                      <a:rPr lang="en-US" sz="2500" smtClean="0"/>
                      <m:t> </m:t>
                    </m:r>
                    <m:r>
                      <m:rPr>
                        <m:nor/>
                      </m:rPr>
                      <a:rPr lang="en-US" sz="2500" smtClean="0"/>
                      <m:t>times</m:t>
                    </m:r>
                    <m:r>
                      <m:rPr>
                        <m:nor/>
                      </m:rPr>
                      <a:rPr lang="en-US" sz="2500" smtClean="0"/>
                      <m:t> </m:t>
                    </m:r>
                    <m:r>
                      <m:rPr>
                        <m:nor/>
                      </m:rPr>
                      <a:rPr lang="en-US" sz="2500" smtClean="0"/>
                      <m:t>in</m:t>
                    </m:r>
                    <m:r>
                      <m:rPr>
                        <m:nor/>
                      </m:rPr>
                      <a:rPr lang="en-US" sz="2500" smtClean="0"/>
                      <m:t> </m:t>
                    </m:r>
                    <m:r>
                      <m:rPr>
                        <m:nor/>
                      </m:rPr>
                      <a:rPr lang="en-US" sz="2500" smtClean="0"/>
                      <m:t>state</m:t>
                    </m:r>
                    <m:r>
                      <m:rPr>
                        <m:nor/>
                      </m:rPr>
                      <a:rPr lang="en-US" sz="2500" smtClean="0"/>
                      <m:t> </m:t>
                    </m:r>
                    <m:r>
                      <m:rPr>
                        <m:nor/>
                      </m:rPr>
                      <a:rPr lang="en-US" sz="2500" smtClean="0"/>
                      <m:t>j</m:t>
                    </m:r>
                    <m:r>
                      <m:rPr>
                        <m:nor/>
                      </m:rPr>
                      <a:rPr lang="en-US" sz="2500" smtClean="0"/>
                      <m:t> </m:t>
                    </m:r>
                    <m:r>
                      <m:rPr>
                        <m:nor/>
                      </m:rPr>
                      <a:rPr lang="en-US" sz="2500" smtClean="0"/>
                      <m:t>and</m:t>
                    </m:r>
                    <m:r>
                      <m:rPr>
                        <m:nor/>
                      </m:rPr>
                      <a:rPr lang="en-US" sz="2500" smtClean="0"/>
                      <m:t> </m:t>
                    </m:r>
                    <m:r>
                      <m:rPr>
                        <m:nor/>
                      </m:rPr>
                      <a:rPr lang="en-US" sz="2500" smtClean="0"/>
                      <m:t>observing</m:t>
                    </m:r>
                    <m:r>
                      <m:rPr>
                        <m:nor/>
                      </m:rPr>
                      <a:rPr lang="en-US" sz="2500" smtClean="0"/>
                      <m:t> </m:t>
                    </m:r>
                    <m:r>
                      <m:rPr>
                        <m:nor/>
                      </m:rPr>
                      <a:rPr lang="tr-TR" sz="2500" b="0" i="0" smtClean="0"/>
                      <m:t>vocabulary</m:t>
                    </m:r>
                    <m:r>
                      <m:rPr>
                        <m:nor/>
                      </m:rPr>
                      <a:rPr lang="tr-TR" sz="2500" b="0" i="0" smtClean="0"/>
                      <m:t> </m:t>
                    </m:r>
                    <m:r>
                      <m:rPr>
                        <m:nor/>
                      </m:rPr>
                      <a:rPr lang="en-US" sz="2500" smtClean="0"/>
                      <m:t>v</m:t>
                    </m:r>
                    <m:r>
                      <m:rPr>
                        <m:nor/>
                      </m:rPr>
                      <a:rPr lang="en-US" sz="2500" baseline="-25000" smtClean="0"/>
                      <m:t>k</m:t>
                    </m:r>
                  </m:oMath>
                </a14:m>
                <a:endParaRPr lang="tr-TR" sz="2500" baseline="-25000" dirty="0"/>
              </a:p>
              <a:p>
                <a:pPr>
                  <a:lnSpc>
                    <a:spcPct val="120000"/>
                  </a:lnSpc>
                </a:pPr>
                <a14:m>
                  <m:oMath xmlns:m="http://schemas.openxmlformats.org/officeDocument/2006/math">
                    <m:r>
                      <m:rPr>
                        <m:nor/>
                      </m:rPr>
                      <a:rPr lang="el-GR" sz="2500" dirty="0"/>
                      <m:t>γ</m:t>
                    </m:r>
                    <m:r>
                      <m:rPr>
                        <m:nor/>
                      </m:rPr>
                      <a:rPr lang="tr-TR" sz="2500" baseline="-25000" dirty="0"/>
                      <m:t>t</m:t>
                    </m:r>
                  </m:oMath>
                </a14:m>
                <a:r>
                  <a:rPr lang="tr-TR" sz="2500" dirty="0"/>
                  <a:t>(j) = P(</a:t>
                </a:r>
                <a:r>
                  <a:rPr lang="tr-TR" sz="2500" dirty="0" err="1"/>
                  <a:t>q</a:t>
                </a:r>
                <a:r>
                  <a:rPr lang="tr-TR" sz="2500" baseline="-25000" dirty="0" err="1"/>
                  <a:t>t</a:t>
                </a:r>
                <a:r>
                  <a:rPr lang="tr-TR" sz="2500" dirty="0"/>
                  <a:t> = </a:t>
                </a:r>
                <a:r>
                  <a:rPr lang="tr-TR" sz="2500" dirty="0" smtClean="0"/>
                  <a:t>j | </a:t>
                </a:r>
                <a:r>
                  <a:rPr lang="tr-TR" sz="2500" dirty="0"/>
                  <a:t>O, </a:t>
                </a:r>
                <a:r>
                  <a:rPr lang="el-GR" sz="2500" dirty="0"/>
                  <a:t>λ</a:t>
                </a:r>
                <a:r>
                  <a:rPr lang="tr-TR" sz="2500" dirty="0"/>
                  <a:t>)= </a:t>
                </a:r>
                <a14:m>
                  <m:oMath xmlns:m="http://schemas.openxmlformats.org/officeDocument/2006/math">
                    <m:f>
                      <m:fPr>
                        <m:ctrlPr>
                          <a:rPr lang="tr-TR" sz="2500" i="1">
                            <a:latin typeface="Cambria Math" panose="02040503050406030204" pitchFamily="18" charset="0"/>
                          </a:rPr>
                        </m:ctrlPr>
                      </m:fPr>
                      <m:num>
                        <m:sSub>
                          <m:sSubPr>
                            <m:ctrlPr>
                              <a:rPr lang="tr-TR" sz="2500" i="1" dirty="0">
                                <a:latin typeface="Cambria Math" panose="02040503050406030204" pitchFamily="18" charset="0"/>
                                <a:ea typeface="Cambria Math"/>
                              </a:rPr>
                            </m:ctrlPr>
                          </m:sSubPr>
                          <m:e>
                            <m:r>
                              <a:rPr lang="tr-TR" sz="2500" i="1" dirty="0">
                                <a:latin typeface="Cambria Math"/>
                                <a:ea typeface="Cambria Math"/>
                              </a:rPr>
                              <m:t>𝛼</m:t>
                            </m:r>
                          </m:e>
                          <m:sub>
                            <m:r>
                              <a:rPr lang="tr-TR" sz="2500" i="1" dirty="0">
                                <a:latin typeface="Cambria Math"/>
                                <a:ea typeface="Cambria Math"/>
                              </a:rPr>
                              <m:t>𝑡</m:t>
                            </m:r>
                          </m:sub>
                        </m:sSub>
                        <m:r>
                          <a:rPr lang="tr-TR" sz="2500" i="1" dirty="0">
                            <a:latin typeface="Cambria Math"/>
                            <a:ea typeface="Cambria Math"/>
                          </a:rPr>
                          <m:t>(</m:t>
                        </m:r>
                        <m:r>
                          <a:rPr lang="tr-TR" sz="2500" b="0" i="1" dirty="0" smtClean="0">
                            <a:latin typeface="Cambria Math"/>
                            <a:ea typeface="Cambria Math"/>
                          </a:rPr>
                          <m:t>𝑗</m:t>
                        </m:r>
                        <m:r>
                          <a:rPr lang="tr-TR" sz="2500" i="1" dirty="0">
                            <a:latin typeface="Cambria Math"/>
                            <a:ea typeface="Cambria Math"/>
                          </a:rPr>
                          <m:t>)</m:t>
                        </m:r>
                        <m:r>
                          <a:rPr lang="tr-TR" sz="2500" i="1" dirty="0" smtClean="0">
                            <a:latin typeface="Cambria Math"/>
                            <a:ea typeface="Cambria Math"/>
                          </a:rPr>
                          <m:t> </m:t>
                        </m:r>
                        <m:sSub>
                          <m:sSubPr>
                            <m:ctrlPr>
                              <a:rPr lang="tr-TR" sz="2500" i="1" dirty="0">
                                <a:latin typeface="Cambria Math" panose="02040503050406030204" pitchFamily="18" charset="0"/>
                                <a:ea typeface="Cambria Math"/>
                              </a:rPr>
                            </m:ctrlPr>
                          </m:sSubPr>
                          <m:e>
                            <m:r>
                              <a:rPr lang="tr-TR" sz="2500" i="1" dirty="0">
                                <a:latin typeface="Cambria Math"/>
                                <a:ea typeface="Cambria Math"/>
                              </a:rPr>
                              <m:t>𝛽</m:t>
                            </m:r>
                          </m:e>
                          <m:sub>
                            <m:r>
                              <a:rPr lang="tr-TR" sz="2500" i="1" dirty="0">
                                <a:latin typeface="Cambria Math"/>
                                <a:ea typeface="Cambria Math"/>
                              </a:rPr>
                              <m:t>𝑡</m:t>
                            </m:r>
                          </m:sub>
                        </m:sSub>
                        <m:r>
                          <a:rPr lang="tr-TR" sz="2500" i="1" dirty="0">
                            <a:latin typeface="Cambria Math"/>
                            <a:ea typeface="Cambria Math"/>
                          </a:rPr>
                          <m:t>(</m:t>
                        </m:r>
                        <m:r>
                          <a:rPr lang="tr-TR" sz="2500" b="0" i="1" dirty="0" smtClean="0">
                            <a:latin typeface="Cambria Math"/>
                            <a:ea typeface="Cambria Math"/>
                          </a:rPr>
                          <m:t>𝑗</m:t>
                        </m:r>
                        <m:r>
                          <a:rPr lang="tr-TR" sz="2500" i="1" dirty="0">
                            <a:latin typeface="Cambria Math"/>
                            <a:ea typeface="Cambria Math"/>
                          </a:rPr>
                          <m:t>) </m:t>
                        </m:r>
                      </m:num>
                      <m:den>
                        <m:sSub>
                          <m:sSubPr>
                            <m:ctrlPr>
                              <a:rPr lang="tr-TR" sz="2500" i="1" dirty="0">
                                <a:latin typeface="Cambria Math" panose="02040503050406030204" pitchFamily="18" charset="0"/>
                                <a:ea typeface="Cambria Math"/>
                              </a:rPr>
                            </m:ctrlPr>
                          </m:sSubPr>
                          <m:e>
                            <m:r>
                              <a:rPr lang="tr-TR" sz="2500" i="1" dirty="0">
                                <a:latin typeface="Cambria Math"/>
                                <a:ea typeface="Cambria Math"/>
                              </a:rPr>
                              <m:t>𝛼</m:t>
                            </m:r>
                          </m:e>
                          <m:sub>
                            <m:r>
                              <a:rPr lang="tr-TR" sz="2500" i="1" dirty="0">
                                <a:latin typeface="Cambria Math"/>
                                <a:ea typeface="Cambria Math"/>
                              </a:rPr>
                              <m:t>𝑇</m:t>
                            </m:r>
                          </m:sub>
                        </m:sSub>
                        <m:r>
                          <a:rPr lang="tr-TR" sz="2500" i="1" dirty="0">
                            <a:latin typeface="Cambria Math"/>
                            <a:ea typeface="Cambria Math"/>
                          </a:rPr>
                          <m:t>(</m:t>
                        </m:r>
                        <m:r>
                          <a:rPr lang="tr-TR" sz="2500" i="1" dirty="0">
                            <a:latin typeface="Cambria Math"/>
                            <a:ea typeface="Cambria Math"/>
                          </a:rPr>
                          <m:t>𝑞𝐹</m:t>
                        </m:r>
                        <m:r>
                          <a:rPr lang="tr-TR" sz="2500" i="1" dirty="0">
                            <a:latin typeface="Cambria Math"/>
                            <a:ea typeface="Cambria Math"/>
                          </a:rPr>
                          <m:t>)</m:t>
                        </m:r>
                      </m:den>
                    </m:f>
                  </m:oMath>
                </a14:m>
                <a:r>
                  <a:rPr lang="tr-TR" sz="2500" dirty="0" smtClean="0"/>
                  <a:t>,   evaluated when </a:t>
                </a:r>
                <a14:m>
                  <m:oMath xmlns:m="http://schemas.openxmlformats.org/officeDocument/2006/math">
                    <m:sSub>
                      <m:sSubPr>
                        <m:ctrlPr>
                          <a:rPr lang="tr-TR" sz="2500" i="1" dirty="0">
                            <a:latin typeface="Cambria Math" panose="02040503050406030204" pitchFamily="18" charset="0"/>
                            <a:ea typeface="Cambria Math"/>
                          </a:rPr>
                        </m:ctrlPr>
                      </m:sSubPr>
                      <m:e>
                        <m:r>
                          <a:rPr lang="tr-TR" sz="2500" i="1" dirty="0">
                            <a:latin typeface="Cambria Math"/>
                            <a:ea typeface="Cambria Math"/>
                          </a:rPr>
                          <m:t>𝑜</m:t>
                        </m:r>
                      </m:e>
                      <m:sub>
                        <m:r>
                          <a:rPr lang="tr-TR" sz="2500" i="1" dirty="0">
                            <a:latin typeface="Cambria Math"/>
                            <a:ea typeface="Cambria Math"/>
                          </a:rPr>
                          <m:t>𝑡</m:t>
                        </m:r>
                      </m:sub>
                    </m:sSub>
                    <m:r>
                      <a:rPr lang="tr-TR" sz="2500" b="0" i="1" dirty="0" smtClean="0">
                        <a:latin typeface="Cambria Math"/>
                        <a:ea typeface="Cambria Math"/>
                      </a:rPr>
                      <m:t>=</m:t>
                    </m:r>
                  </m:oMath>
                </a14:m>
                <a:r>
                  <a:rPr lang="tr-TR" sz="2500" dirty="0" smtClean="0"/>
                  <a:t> </a:t>
                </a:r>
                <a14:m>
                  <m:oMath xmlns:m="http://schemas.openxmlformats.org/officeDocument/2006/math">
                    <m:r>
                      <m:rPr>
                        <m:nor/>
                      </m:rPr>
                      <a:rPr lang="en-US" sz="2500"/>
                      <m:t>v</m:t>
                    </m:r>
                    <m:r>
                      <m:rPr>
                        <m:nor/>
                      </m:rPr>
                      <a:rPr lang="en-US" sz="2500" baseline="-25000"/>
                      <m:t>k</m:t>
                    </m:r>
                  </m:oMath>
                </a14:m>
                <a:endParaRPr lang="tr-TR" sz="25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1"/>
                <a:ext cx="8363272" cy="1324743"/>
              </a:xfrm>
              <a:blipFill>
                <a:blip r:embed="rId2"/>
                <a:stretch>
                  <a:fillRect l="-1020" b="-40092"/>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403647" y="3645024"/>
            <a:ext cx="610552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48413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Learning: </a:t>
            </a:r>
            <a:br>
              <a:rPr lang="tr-TR" dirty="0"/>
            </a:br>
            <a:r>
              <a:rPr lang="tr-TR" dirty="0" err="1" smtClean="0"/>
              <a:t>Forward-Backward</a:t>
            </a:r>
            <a:r>
              <a:rPr lang="tr-TR" dirty="0" smtClean="0"/>
              <a:t> </a:t>
            </a:r>
            <a:r>
              <a:rPr lang="tr-TR" dirty="0" err="1"/>
              <a:t>Algorithm</a:t>
            </a:r>
            <a:endParaRPr lang="tr-TR" dirty="0"/>
          </a:p>
        </p:txBody>
      </p:sp>
      <p:sp>
        <p:nvSpPr>
          <p:cNvPr id="3" name="İçerik Yer Tutucusu 2"/>
          <p:cNvSpPr>
            <a:spLocks noGrp="1"/>
          </p:cNvSpPr>
          <p:nvPr>
            <p:ph idx="1"/>
          </p:nvPr>
        </p:nvSpPr>
        <p:spPr/>
        <p:txBody>
          <a:bodyPr/>
          <a:lstStyle/>
          <a:p>
            <a:endParaRPr lang="tr-TR" dirty="0"/>
          </a:p>
        </p:txBody>
      </p:sp>
      <p:pic>
        <p:nvPicPr>
          <p:cNvPr id="9218"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87624" y="1426707"/>
            <a:ext cx="6552728" cy="5336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275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Temporal</a:t>
            </a:r>
            <a:r>
              <a:rPr lang="tr-TR" dirty="0" smtClean="0"/>
              <a:t> </a:t>
            </a:r>
            <a:r>
              <a:rPr lang="tr-TR" dirty="0" err="1" smtClean="0"/>
              <a:t>Probabilistic</a:t>
            </a:r>
            <a:r>
              <a:rPr lang="tr-TR" dirty="0" smtClean="0"/>
              <a:t> </a:t>
            </a:r>
            <a:r>
              <a:rPr lang="tr-TR" dirty="0" err="1" smtClean="0"/>
              <a:t>Reasoning</a:t>
            </a:r>
            <a:r>
              <a:rPr lang="tr-TR" dirty="0" smtClean="0"/>
              <a:t> </a:t>
            </a:r>
            <a:r>
              <a:rPr lang="tr-TR" dirty="0" err="1" smtClean="0"/>
              <a:t>Algorithms</a:t>
            </a:r>
            <a:endParaRPr lang="tr-TR" dirty="0"/>
          </a:p>
        </p:txBody>
      </p:sp>
      <p:sp>
        <p:nvSpPr>
          <p:cNvPr id="3" name="İçerik Yer Tutucusu 2"/>
          <p:cNvSpPr>
            <a:spLocks noGrp="1"/>
          </p:cNvSpPr>
          <p:nvPr>
            <p:ph idx="1"/>
          </p:nvPr>
        </p:nvSpPr>
        <p:spPr>
          <a:xfrm>
            <a:off x="457200" y="1456184"/>
            <a:ext cx="8229600" cy="5141168"/>
          </a:xfrm>
        </p:spPr>
        <p:txBody>
          <a:bodyPr>
            <a:normAutofit fontScale="70000" lnSpcReduction="20000"/>
          </a:bodyPr>
          <a:lstStyle/>
          <a:p>
            <a:pPr>
              <a:lnSpc>
                <a:spcPct val="120000"/>
              </a:lnSpc>
            </a:pPr>
            <a:r>
              <a:rPr lang="tr-TR" dirty="0" err="1" smtClean="0"/>
              <a:t>Temporal</a:t>
            </a:r>
            <a:r>
              <a:rPr lang="tr-TR" dirty="0" smtClean="0"/>
              <a:t> </a:t>
            </a:r>
            <a:r>
              <a:rPr lang="tr-TR" dirty="0" err="1" smtClean="0"/>
              <a:t>probabilistic</a:t>
            </a:r>
            <a:r>
              <a:rPr lang="tr-TR" dirty="0" smtClean="0"/>
              <a:t> </a:t>
            </a:r>
            <a:r>
              <a:rPr lang="tr-TR" dirty="0" err="1" smtClean="0"/>
              <a:t>reasoning</a:t>
            </a:r>
            <a:r>
              <a:rPr lang="tr-TR" dirty="0" smtClean="0"/>
              <a:t> </a:t>
            </a:r>
            <a:r>
              <a:rPr lang="tr-TR" dirty="0" err="1" smtClean="0"/>
              <a:t>algorithms</a:t>
            </a:r>
            <a:r>
              <a:rPr lang="tr-TR" dirty="0" smtClean="0"/>
              <a:t> </a:t>
            </a:r>
            <a:r>
              <a:rPr lang="tr-TR" dirty="0" err="1" smtClean="0"/>
              <a:t>that</a:t>
            </a:r>
            <a:r>
              <a:rPr lang="tr-TR" dirty="0" smtClean="0"/>
              <a:t> </a:t>
            </a:r>
            <a:r>
              <a:rPr lang="tr-TR" dirty="0" err="1" smtClean="0"/>
              <a:t>are</a:t>
            </a:r>
            <a:r>
              <a:rPr lang="tr-TR" dirty="0" smtClean="0"/>
              <a:t> </a:t>
            </a:r>
            <a:r>
              <a:rPr lang="tr-TR" dirty="0" err="1" smtClean="0"/>
              <a:t>based</a:t>
            </a:r>
            <a:r>
              <a:rPr lang="tr-TR" dirty="0" smtClean="0"/>
              <a:t> on </a:t>
            </a:r>
            <a:r>
              <a:rPr lang="tr-TR" dirty="0" err="1" smtClean="0"/>
              <a:t>Bayesian</a:t>
            </a:r>
            <a:r>
              <a:rPr lang="tr-TR" dirty="0" smtClean="0"/>
              <a:t> </a:t>
            </a:r>
            <a:r>
              <a:rPr lang="tr-TR" dirty="0" err="1" smtClean="0"/>
              <a:t>inference</a:t>
            </a:r>
            <a:r>
              <a:rPr lang="tr-TR" dirty="0" smtClean="0"/>
              <a:t> </a:t>
            </a:r>
            <a:r>
              <a:rPr lang="tr-TR" dirty="0" err="1" smtClean="0"/>
              <a:t>method</a:t>
            </a:r>
            <a:endParaRPr lang="tr-TR" dirty="0" smtClean="0"/>
          </a:p>
          <a:p>
            <a:pPr lvl="1">
              <a:lnSpc>
                <a:spcPct val="120000"/>
              </a:lnSpc>
            </a:pPr>
            <a:r>
              <a:rPr lang="tr-TR" b="1" dirty="0" err="1" smtClean="0"/>
              <a:t>Hidden</a:t>
            </a:r>
            <a:r>
              <a:rPr lang="tr-TR" b="1" dirty="0" smtClean="0"/>
              <a:t> </a:t>
            </a:r>
            <a:r>
              <a:rPr lang="tr-TR" b="1" dirty="0" err="1" smtClean="0"/>
              <a:t>Markov</a:t>
            </a:r>
            <a:r>
              <a:rPr lang="tr-TR" b="1" dirty="0" smtClean="0"/>
              <a:t> </a:t>
            </a:r>
            <a:r>
              <a:rPr lang="tr-TR" b="1" dirty="0" err="1" smtClean="0"/>
              <a:t>Models</a:t>
            </a:r>
            <a:r>
              <a:rPr lang="tr-TR" b="1" dirty="0" smtClean="0"/>
              <a:t> (HMM)</a:t>
            </a:r>
          </a:p>
          <a:p>
            <a:pPr lvl="2">
              <a:lnSpc>
                <a:spcPct val="120000"/>
              </a:lnSpc>
            </a:pPr>
            <a:r>
              <a:rPr lang="en-US" dirty="0"/>
              <a:t>have a single discrete state </a:t>
            </a:r>
            <a:r>
              <a:rPr lang="en-US" dirty="0" smtClean="0"/>
              <a:t>variable</a:t>
            </a:r>
            <a:endParaRPr lang="tr-TR" dirty="0" smtClean="0"/>
          </a:p>
          <a:p>
            <a:pPr lvl="2">
              <a:lnSpc>
                <a:spcPct val="120000"/>
              </a:lnSpc>
            </a:pPr>
            <a:r>
              <a:rPr lang="tr-TR" dirty="0"/>
              <a:t>c</a:t>
            </a:r>
            <a:r>
              <a:rPr lang="tr-TR" dirty="0" smtClean="0"/>
              <a:t>an be </a:t>
            </a:r>
            <a:r>
              <a:rPr lang="tr-TR" dirty="0" err="1" smtClean="0"/>
              <a:t>used</a:t>
            </a:r>
            <a:r>
              <a:rPr lang="tr-TR" dirty="0" smtClean="0"/>
              <a:t> </a:t>
            </a:r>
            <a:r>
              <a:rPr lang="tr-TR" dirty="0" err="1" smtClean="0"/>
              <a:t>for</a:t>
            </a:r>
            <a:r>
              <a:rPr lang="tr-TR" dirty="0" smtClean="0"/>
              <a:t> </a:t>
            </a:r>
            <a:r>
              <a:rPr lang="tr-TR" dirty="0" err="1"/>
              <a:t>speech</a:t>
            </a:r>
            <a:r>
              <a:rPr lang="tr-TR" dirty="0"/>
              <a:t> </a:t>
            </a:r>
            <a:r>
              <a:rPr lang="tr-TR" dirty="0" err="1" smtClean="0"/>
              <a:t>recognition</a:t>
            </a:r>
            <a:endParaRPr lang="tr-TR" dirty="0" smtClean="0"/>
          </a:p>
          <a:p>
            <a:pPr lvl="1">
              <a:lnSpc>
                <a:spcPct val="120000"/>
              </a:lnSpc>
            </a:pPr>
            <a:r>
              <a:rPr lang="tr-TR" dirty="0" smtClean="0"/>
              <a:t>Kalman </a:t>
            </a:r>
            <a:r>
              <a:rPr lang="tr-TR" dirty="0" err="1" smtClean="0"/>
              <a:t>Filters</a:t>
            </a:r>
            <a:r>
              <a:rPr lang="tr-TR" dirty="0" smtClean="0"/>
              <a:t> (KF)</a:t>
            </a:r>
          </a:p>
          <a:p>
            <a:pPr lvl="2">
              <a:lnSpc>
                <a:spcPct val="120000"/>
              </a:lnSpc>
            </a:pPr>
            <a:r>
              <a:rPr lang="tr-TR" dirty="0"/>
              <a:t>n </a:t>
            </a:r>
            <a:r>
              <a:rPr lang="tr-TR" dirty="0" err="1" smtClean="0"/>
              <a:t>continuous</a:t>
            </a:r>
            <a:r>
              <a:rPr lang="tr-TR" dirty="0" smtClean="0"/>
              <a:t> </a:t>
            </a:r>
            <a:r>
              <a:rPr lang="tr-TR" dirty="0" err="1" smtClean="0"/>
              <a:t>state</a:t>
            </a:r>
            <a:r>
              <a:rPr lang="tr-TR" dirty="0" smtClean="0"/>
              <a:t> </a:t>
            </a:r>
            <a:r>
              <a:rPr lang="tr-TR" dirty="0" err="1"/>
              <a:t>variables</a:t>
            </a:r>
            <a:r>
              <a:rPr lang="tr-TR" dirty="0"/>
              <a:t>, </a:t>
            </a:r>
            <a:endParaRPr lang="tr-TR" dirty="0" smtClean="0"/>
          </a:p>
          <a:p>
            <a:pPr lvl="2">
              <a:lnSpc>
                <a:spcPct val="120000"/>
              </a:lnSpc>
            </a:pPr>
            <a:r>
              <a:rPr lang="tr-TR" dirty="0" err="1" smtClean="0"/>
              <a:t>assumes</a:t>
            </a:r>
            <a:r>
              <a:rPr lang="tr-TR" dirty="0" smtClean="0"/>
              <a:t> </a:t>
            </a:r>
            <a:r>
              <a:rPr lang="tr-TR" dirty="0" err="1" smtClean="0"/>
              <a:t>linear</a:t>
            </a:r>
            <a:r>
              <a:rPr lang="tr-TR" dirty="0" smtClean="0"/>
              <a:t> </a:t>
            </a:r>
            <a:r>
              <a:rPr lang="tr-TR" dirty="0" err="1" smtClean="0"/>
              <a:t>transition</a:t>
            </a:r>
            <a:r>
              <a:rPr lang="tr-TR" dirty="0" smtClean="0"/>
              <a:t> model </a:t>
            </a:r>
            <a:r>
              <a:rPr lang="tr-TR" dirty="0" err="1" smtClean="0"/>
              <a:t>based</a:t>
            </a:r>
            <a:r>
              <a:rPr lang="tr-TR" dirty="0" smtClean="0"/>
              <a:t> on </a:t>
            </a:r>
            <a:r>
              <a:rPr lang="tr-TR" dirty="0" err="1" smtClean="0"/>
              <a:t>Gaussian</a:t>
            </a:r>
            <a:endParaRPr lang="tr-TR" dirty="0" smtClean="0"/>
          </a:p>
          <a:p>
            <a:pPr lvl="2">
              <a:lnSpc>
                <a:spcPct val="120000"/>
              </a:lnSpc>
            </a:pPr>
            <a:r>
              <a:rPr lang="tr-TR" dirty="0" smtClean="0"/>
              <a:t>O(n</a:t>
            </a:r>
            <a:r>
              <a:rPr lang="tr-TR" baseline="30000" dirty="0" smtClean="0"/>
              <a:t>3</a:t>
            </a:r>
            <a:r>
              <a:rPr lang="tr-TR" dirty="0"/>
              <a:t>) </a:t>
            </a:r>
            <a:r>
              <a:rPr lang="tr-TR" dirty="0" err="1" smtClean="0"/>
              <a:t>update</a:t>
            </a:r>
            <a:endParaRPr lang="tr-TR" dirty="0" smtClean="0"/>
          </a:p>
          <a:p>
            <a:pPr lvl="1">
              <a:lnSpc>
                <a:spcPct val="120000"/>
              </a:lnSpc>
            </a:pPr>
            <a:r>
              <a:rPr lang="tr-TR" dirty="0" err="1"/>
              <a:t>Dynamic</a:t>
            </a:r>
            <a:r>
              <a:rPr lang="tr-TR" dirty="0"/>
              <a:t> </a:t>
            </a:r>
            <a:r>
              <a:rPr lang="tr-TR" dirty="0" err="1"/>
              <a:t>Bayesian</a:t>
            </a:r>
            <a:r>
              <a:rPr lang="tr-TR" dirty="0"/>
              <a:t> Networks (DBN)</a:t>
            </a:r>
          </a:p>
          <a:p>
            <a:pPr lvl="2">
              <a:lnSpc>
                <a:spcPct val="120000"/>
              </a:lnSpc>
            </a:pPr>
            <a:r>
              <a:rPr lang="tr-TR" dirty="0" err="1"/>
              <a:t>subsume</a:t>
            </a:r>
            <a:r>
              <a:rPr lang="tr-TR" dirty="0"/>
              <a:t> </a:t>
            </a:r>
            <a:r>
              <a:rPr lang="tr-TR" dirty="0" err="1"/>
              <a:t>HMMs</a:t>
            </a:r>
            <a:r>
              <a:rPr lang="tr-TR" dirty="0"/>
              <a:t>, Kalman </a:t>
            </a:r>
            <a:r>
              <a:rPr lang="tr-TR" dirty="0" err="1" smtClean="0"/>
              <a:t>filters</a:t>
            </a:r>
            <a:endParaRPr lang="tr-TR" dirty="0"/>
          </a:p>
          <a:p>
            <a:pPr lvl="2">
              <a:lnSpc>
                <a:spcPct val="120000"/>
              </a:lnSpc>
            </a:pPr>
            <a:r>
              <a:rPr lang="tr-TR" dirty="0" err="1"/>
              <a:t>s</a:t>
            </a:r>
            <a:r>
              <a:rPr lang="tr-TR" dirty="0" err="1" smtClean="0"/>
              <a:t>ingle</a:t>
            </a:r>
            <a:r>
              <a:rPr lang="tr-TR" dirty="0" smtClean="0"/>
              <a:t> </a:t>
            </a:r>
            <a:r>
              <a:rPr lang="tr-TR" dirty="0" err="1" smtClean="0"/>
              <a:t>state</a:t>
            </a:r>
            <a:r>
              <a:rPr lang="tr-TR" dirty="0" smtClean="0"/>
              <a:t> </a:t>
            </a:r>
            <a:r>
              <a:rPr lang="tr-TR" dirty="0" err="1" smtClean="0"/>
              <a:t>or</a:t>
            </a:r>
            <a:r>
              <a:rPr lang="tr-TR" dirty="0" smtClean="0"/>
              <a:t> </a:t>
            </a:r>
            <a:r>
              <a:rPr lang="tr-TR" dirty="0" err="1" smtClean="0"/>
              <a:t>multiple</a:t>
            </a:r>
            <a:r>
              <a:rPr lang="tr-TR" dirty="0" smtClean="0"/>
              <a:t> </a:t>
            </a:r>
            <a:r>
              <a:rPr lang="tr-TR" dirty="0" err="1" smtClean="0"/>
              <a:t>state</a:t>
            </a:r>
            <a:r>
              <a:rPr lang="tr-TR" dirty="0" smtClean="0"/>
              <a:t> </a:t>
            </a:r>
            <a:r>
              <a:rPr lang="tr-TR" dirty="0" err="1" smtClean="0"/>
              <a:t>variables</a:t>
            </a:r>
            <a:r>
              <a:rPr lang="tr-TR" dirty="0" smtClean="0"/>
              <a:t> </a:t>
            </a:r>
            <a:r>
              <a:rPr lang="tr-TR" dirty="0" err="1" smtClean="0"/>
              <a:t>are</a:t>
            </a:r>
            <a:r>
              <a:rPr lang="tr-TR" dirty="0" smtClean="0"/>
              <a:t> </a:t>
            </a:r>
            <a:r>
              <a:rPr lang="tr-TR" dirty="0" err="1"/>
              <a:t>possible</a:t>
            </a:r>
            <a:r>
              <a:rPr lang="tr-TR" dirty="0"/>
              <a:t> </a:t>
            </a:r>
            <a:endParaRPr lang="tr-TR" dirty="0" smtClean="0"/>
          </a:p>
          <a:p>
            <a:pPr lvl="2">
              <a:lnSpc>
                <a:spcPct val="120000"/>
              </a:lnSpc>
            </a:pPr>
            <a:r>
              <a:rPr lang="tr-TR" dirty="0" err="1"/>
              <a:t>exact</a:t>
            </a:r>
            <a:r>
              <a:rPr lang="tr-TR" dirty="0"/>
              <a:t> </a:t>
            </a:r>
            <a:r>
              <a:rPr lang="tr-TR" dirty="0" err="1"/>
              <a:t>update</a:t>
            </a:r>
            <a:r>
              <a:rPr lang="tr-TR" dirty="0"/>
              <a:t> </a:t>
            </a:r>
            <a:r>
              <a:rPr lang="tr-TR" dirty="0" err="1" smtClean="0"/>
              <a:t>intractable</a:t>
            </a:r>
            <a:endParaRPr lang="tr-TR" dirty="0" smtClean="0"/>
          </a:p>
          <a:p>
            <a:pPr lvl="1">
              <a:lnSpc>
                <a:spcPct val="120000"/>
              </a:lnSpc>
            </a:pPr>
            <a:r>
              <a:rPr lang="tr-TR" dirty="0" err="1" smtClean="0"/>
              <a:t>Particle</a:t>
            </a:r>
            <a:r>
              <a:rPr lang="tr-TR" dirty="0" smtClean="0"/>
              <a:t> </a:t>
            </a:r>
            <a:r>
              <a:rPr lang="tr-TR" dirty="0" err="1" smtClean="0"/>
              <a:t>Filters</a:t>
            </a:r>
            <a:endParaRPr lang="tr-TR" dirty="0" smtClean="0"/>
          </a:p>
          <a:p>
            <a:pPr lvl="2">
              <a:lnSpc>
                <a:spcPct val="120000"/>
              </a:lnSpc>
            </a:pPr>
            <a:r>
              <a:rPr lang="en-US" dirty="0"/>
              <a:t>a good approximate </a:t>
            </a:r>
            <a:r>
              <a:rPr lang="tr-TR" dirty="0"/>
              <a:t>fi</a:t>
            </a:r>
            <a:r>
              <a:rPr lang="en-US" dirty="0" err="1"/>
              <a:t>ltering</a:t>
            </a:r>
            <a:r>
              <a:rPr lang="en-US" dirty="0"/>
              <a:t> algorithm for DBNs</a:t>
            </a:r>
            <a:endParaRPr lang="tr-TR" dirty="0" smtClean="0"/>
          </a:p>
          <a:p>
            <a:pPr>
              <a:lnSpc>
                <a:spcPct val="120000"/>
              </a:lnSpc>
            </a:pPr>
            <a:endParaRPr lang="tr-TR" dirty="0" smtClean="0"/>
          </a:p>
          <a:p>
            <a:pPr>
              <a:lnSpc>
                <a:spcPct val="120000"/>
              </a:lnSpc>
            </a:pPr>
            <a:endParaRPr lang="tr-TR" dirty="0"/>
          </a:p>
        </p:txBody>
      </p:sp>
    </p:spTree>
    <p:extLst>
      <p:ext uri="{BB962C8B-B14F-4D97-AF65-F5344CB8AC3E}">
        <p14:creationId xmlns:p14="http://schemas.microsoft.com/office/powerpoint/2010/main" val="10050346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Learning: </a:t>
            </a:r>
            <a:br>
              <a:rPr lang="tr-TR" dirty="0"/>
            </a:br>
            <a:r>
              <a:rPr lang="tr-TR" dirty="0" err="1"/>
              <a:t>Forward-Backward</a:t>
            </a:r>
            <a:r>
              <a:rPr lang="tr-TR" dirty="0"/>
              <a:t> </a:t>
            </a:r>
            <a:r>
              <a:rPr lang="tr-TR" dirty="0" err="1"/>
              <a:t>Algorithm</a:t>
            </a:r>
            <a:endParaRPr lang="en-US" dirty="0"/>
          </a:p>
        </p:txBody>
      </p:sp>
      <p:sp>
        <p:nvSpPr>
          <p:cNvPr id="3" name="İçerik Yer Tutucusu 2"/>
          <p:cNvSpPr>
            <a:spLocks noGrp="1"/>
          </p:cNvSpPr>
          <p:nvPr>
            <p:ph idx="1"/>
          </p:nvPr>
        </p:nvSpPr>
        <p:spPr/>
        <p:txBody>
          <a:bodyPr>
            <a:normAutofit fontScale="85000" lnSpcReduction="20000"/>
          </a:bodyPr>
          <a:lstStyle/>
          <a:p>
            <a:pPr algn="just">
              <a:lnSpc>
                <a:spcPct val="120000"/>
              </a:lnSpc>
            </a:pPr>
            <a:r>
              <a:rPr lang="tr-TR" dirty="0" smtClean="0"/>
              <a:t>I</a:t>
            </a:r>
            <a:r>
              <a:rPr lang="en-US" dirty="0" smtClean="0"/>
              <a:t>n </a:t>
            </a:r>
            <a:r>
              <a:rPr lang="en-US" dirty="0"/>
              <a:t>principle the forward-backward algorithm can </a:t>
            </a:r>
            <a:r>
              <a:rPr lang="en-US" dirty="0" smtClean="0"/>
              <a:t>do completely unsupervised</a:t>
            </a:r>
            <a:r>
              <a:rPr lang="tr-TR" dirty="0" smtClean="0"/>
              <a:t> </a:t>
            </a:r>
            <a:r>
              <a:rPr lang="en-US" dirty="0" smtClean="0"/>
              <a:t>learning </a:t>
            </a:r>
            <a:r>
              <a:rPr lang="en-US" dirty="0"/>
              <a:t>of the A and B </a:t>
            </a:r>
            <a:r>
              <a:rPr lang="en-US" dirty="0" smtClean="0"/>
              <a:t>parameters</a:t>
            </a:r>
            <a:endParaRPr lang="tr-TR" dirty="0" smtClean="0"/>
          </a:p>
          <a:p>
            <a:pPr algn="just">
              <a:lnSpc>
                <a:spcPct val="120000"/>
              </a:lnSpc>
            </a:pPr>
            <a:r>
              <a:rPr lang="tr-TR" dirty="0" smtClean="0"/>
              <a:t>I</a:t>
            </a:r>
            <a:r>
              <a:rPr lang="en-US" dirty="0" smtClean="0"/>
              <a:t>n </a:t>
            </a:r>
            <a:r>
              <a:rPr lang="en-US" dirty="0"/>
              <a:t>practice the initial conditions </a:t>
            </a:r>
            <a:r>
              <a:rPr lang="en-US" dirty="0" smtClean="0"/>
              <a:t>are</a:t>
            </a:r>
            <a:r>
              <a:rPr lang="tr-TR" dirty="0" smtClean="0"/>
              <a:t> </a:t>
            </a:r>
            <a:r>
              <a:rPr lang="en-US" dirty="0" smtClean="0"/>
              <a:t>very important</a:t>
            </a:r>
            <a:endParaRPr lang="tr-TR" dirty="0" smtClean="0"/>
          </a:p>
          <a:p>
            <a:pPr lvl="1" algn="just">
              <a:lnSpc>
                <a:spcPct val="120000"/>
              </a:lnSpc>
            </a:pPr>
            <a:r>
              <a:rPr lang="en-US" dirty="0" smtClean="0"/>
              <a:t>algorithm </a:t>
            </a:r>
            <a:r>
              <a:rPr lang="en-US" dirty="0"/>
              <a:t>is often given extra </a:t>
            </a:r>
            <a:r>
              <a:rPr lang="en-US" dirty="0" smtClean="0"/>
              <a:t>information</a:t>
            </a:r>
            <a:endParaRPr lang="tr-TR" dirty="0" smtClean="0"/>
          </a:p>
          <a:p>
            <a:pPr algn="just">
              <a:lnSpc>
                <a:spcPct val="120000"/>
              </a:lnSpc>
            </a:pPr>
            <a:r>
              <a:rPr lang="en-US" dirty="0" smtClean="0"/>
              <a:t>For</a:t>
            </a:r>
            <a:r>
              <a:rPr lang="tr-TR" dirty="0"/>
              <a:t> </a:t>
            </a:r>
            <a:r>
              <a:rPr lang="en-US" dirty="0" smtClean="0"/>
              <a:t>speech </a:t>
            </a:r>
            <a:r>
              <a:rPr lang="en-US" dirty="0"/>
              <a:t>recognition, </a:t>
            </a:r>
            <a:endParaRPr lang="tr-TR" dirty="0" smtClean="0"/>
          </a:p>
          <a:p>
            <a:pPr lvl="1" algn="just">
              <a:lnSpc>
                <a:spcPct val="120000"/>
              </a:lnSpc>
            </a:pPr>
            <a:r>
              <a:rPr lang="en-US" dirty="0" smtClean="0"/>
              <a:t>the </a:t>
            </a:r>
            <a:r>
              <a:rPr lang="en-US" dirty="0"/>
              <a:t>HMM structure is often set by </a:t>
            </a:r>
            <a:r>
              <a:rPr lang="en-US" dirty="0" smtClean="0"/>
              <a:t>hand</a:t>
            </a:r>
            <a:endParaRPr lang="tr-TR" dirty="0" smtClean="0"/>
          </a:p>
          <a:p>
            <a:pPr lvl="1" algn="just">
              <a:lnSpc>
                <a:spcPct val="120000"/>
              </a:lnSpc>
            </a:pPr>
            <a:r>
              <a:rPr lang="en-US" dirty="0" smtClean="0"/>
              <a:t>only </a:t>
            </a:r>
            <a:r>
              <a:rPr lang="en-US" dirty="0"/>
              <a:t>the emission (B) and (non-zero) A transition probabilities are trained from </a:t>
            </a:r>
            <a:r>
              <a:rPr lang="en-US" dirty="0" smtClean="0"/>
              <a:t>a</a:t>
            </a:r>
            <a:r>
              <a:rPr lang="tr-TR" dirty="0" smtClean="0"/>
              <a:t> </a:t>
            </a:r>
            <a:r>
              <a:rPr lang="en-US" dirty="0" smtClean="0"/>
              <a:t>set </a:t>
            </a:r>
            <a:r>
              <a:rPr lang="en-US" dirty="0"/>
              <a:t>of observation sequences </a:t>
            </a:r>
            <a:r>
              <a:rPr lang="en-US" dirty="0" smtClean="0"/>
              <a:t>O</a:t>
            </a:r>
            <a:endParaRPr lang="tr-TR" dirty="0" smtClean="0"/>
          </a:p>
        </p:txBody>
      </p:sp>
    </p:spTree>
    <p:extLst>
      <p:ext uri="{BB962C8B-B14F-4D97-AF65-F5344CB8AC3E}">
        <p14:creationId xmlns:p14="http://schemas.microsoft.com/office/powerpoint/2010/main" val="13002480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Speech </a:t>
            </a:r>
            <a:r>
              <a:rPr lang="tr-TR" dirty="0" err="1" smtClean="0"/>
              <a:t>Recognition</a:t>
            </a:r>
            <a:endParaRPr lang="tr-TR" dirty="0"/>
          </a:p>
        </p:txBody>
      </p:sp>
      <p:sp>
        <p:nvSpPr>
          <p:cNvPr id="3" name="İçerik Yer Tutucusu 2"/>
          <p:cNvSpPr>
            <a:spLocks noGrp="1"/>
          </p:cNvSpPr>
          <p:nvPr>
            <p:ph idx="1"/>
          </p:nvPr>
        </p:nvSpPr>
        <p:spPr>
          <a:xfrm>
            <a:off x="457200" y="2132856"/>
            <a:ext cx="8229600" cy="3993307"/>
          </a:xfrm>
        </p:spPr>
        <p:txBody>
          <a:bodyPr>
            <a:normAutofit fontScale="92500" lnSpcReduction="10000"/>
          </a:bodyPr>
          <a:lstStyle/>
          <a:p>
            <a:pPr>
              <a:spcAft>
                <a:spcPts val="600"/>
              </a:spcAft>
            </a:pPr>
            <a:r>
              <a:rPr lang="en-US" sz="2800" dirty="0"/>
              <a:t>Since the mid-1970s, speech recognition has been formulated as </a:t>
            </a:r>
            <a:r>
              <a:rPr lang="en-US" sz="2800" dirty="0" smtClean="0"/>
              <a:t>probabilistic</a:t>
            </a:r>
            <a:r>
              <a:rPr lang="tr-TR" sz="2800" dirty="0" smtClean="0"/>
              <a:t> </a:t>
            </a:r>
            <a:r>
              <a:rPr lang="tr-TR" sz="2800" dirty="0" err="1" smtClean="0"/>
              <a:t>inference</a:t>
            </a:r>
            <a:endParaRPr lang="tr-TR" sz="2800" dirty="0"/>
          </a:p>
          <a:p>
            <a:pPr>
              <a:spcAft>
                <a:spcPts val="600"/>
              </a:spcAft>
            </a:pPr>
            <a:r>
              <a:rPr lang="tr-TR" sz="2800" dirty="0" smtClean="0"/>
              <a:t>«</a:t>
            </a:r>
            <a:r>
              <a:rPr lang="en-US" sz="2800" dirty="0" smtClean="0"/>
              <a:t>Context</a:t>
            </a:r>
            <a:r>
              <a:rPr lang="tr-TR" sz="2800" dirty="0" smtClean="0"/>
              <a:t>»</a:t>
            </a:r>
            <a:r>
              <a:rPr lang="en-US" sz="2800" dirty="0" smtClean="0"/>
              <a:t> e</a:t>
            </a:r>
            <a:r>
              <a:rPr lang="tr-TR" sz="2800" dirty="0" err="1" smtClean="0"/>
              <a:t>ff</a:t>
            </a:r>
            <a:r>
              <a:rPr lang="en-US" sz="2800" dirty="0" err="1" smtClean="0"/>
              <a:t>ects</a:t>
            </a:r>
            <a:r>
              <a:rPr lang="en-US" sz="2800" dirty="0" smtClean="0"/>
              <a:t> </a:t>
            </a:r>
            <a:r>
              <a:rPr lang="en-US" sz="2800" dirty="0"/>
              <a:t>(</a:t>
            </a:r>
            <a:r>
              <a:rPr lang="en-US" sz="2800" dirty="0" err="1"/>
              <a:t>coarticulation</a:t>
            </a:r>
            <a:r>
              <a:rPr lang="en-US" sz="2800" dirty="0"/>
              <a:t> etc.) are handled by augmenting state</a:t>
            </a:r>
          </a:p>
          <a:p>
            <a:pPr>
              <a:spcAft>
                <a:spcPts val="600"/>
              </a:spcAft>
            </a:pPr>
            <a:r>
              <a:rPr lang="en-US" sz="2800" dirty="0"/>
              <a:t>Variability in human speech (speed, timbre, etc</a:t>
            </a:r>
            <a:r>
              <a:rPr lang="en-US" sz="2800" dirty="0" smtClean="0"/>
              <a:t>.) </a:t>
            </a:r>
            <a:r>
              <a:rPr lang="en-US" sz="2800" dirty="0"/>
              <a:t>and background </a:t>
            </a:r>
            <a:r>
              <a:rPr lang="en-US" sz="2800" dirty="0" smtClean="0"/>
              <a:t>noise</a:t>
            </a:r>
            <a:r>
              <a:rPr lang="tr-TR" sz="2800" dirty="0" smtClean="0"/>
              <a:t> </a:t>
            </a:r>
            <a:r>
              <a:rPr lang="en-US" sz="2800" dirty="0" smtClean="0"/>
              <a:t>make </a:t>
            </a:r>
            <a:r>
              <a:rPr lang="en-US" sz="2800" dirty="0"/>
              <a:t>continuous </a:t>
            </a:r>
            <a:r>
              <a:rPr lang="en-US" sz="2800"/>
              <a:t>speech </a:t>
            </a:r>
            <a:r>
              <a:rPr lang="en-US" sz="2800" smtClean="0"/>
              <a:t>recognition </a:t>
            </a:r>
            <a:r>
              <a:rPr lang="en-US" sz="2800" dirty="0"/>
              <a:t>in real settings an </a:t>
            </a:r>
            <a:r>
              <a:rPr lang="en-US" sz="2800"/>
              <a:t>open </a:t>
            </a:r>
            <a:r>
              <a:rPr lang="en-US" sz="2800" smtClean="0"/>
              <a:t>problem</a:t>
            </a:r>
          </a:p>
          <a:p>
            <a:pPr>
              <a:spcAft>
                <a:spcPts val="600"/>
              </a:spcAft>
            </a:pPr>
            <a:r>
              <a:rPr lang="en-US" sz="2800" smtClean="0"/>
              <a:t>Today better performances are achieved by deep learning models</a:t>
            </a:r>
          </a:p>
          <a:p>
            <a:pPr>
              <a:spcAft>
                <a:spcPts val="600"/>
              </a:spcAft>
            </a:pPr>
            <a:endParaRPr lang="tr-TR" sz="2800" dirty="0"/>
          </a:p>
        </p:txBody>
      </p:sp>
    </p:spTree>
    <p:extLst>
      <p:ext uri="{BB962C8B-B14F-4D97-AF65-F5344CB8AC3E}">
        <p14:creationId xmlns:p14="http://schemas.microsoft.com/office/powerpoint/2010/main" val="19344624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Speech as </a:t>
            </a:r>
            <a:r>
              <a:rPr lang="tr-TR" dirty="0" err="1" smtClean="0"/>
              <a:t>Probabilistic</a:t>
            </a:r>
            <a:r>
              <a:rPr lang="tr-TR" dirty="0" smtClean="0"/>
              <a:t> </a:t>
            </a:r>
            <a:r>
              <a:rPr lang="tr-TR" dirty="0" err="1" smtClean="0"/>
              <a:t>Inference</a:t>
            </a:r>
            <a:endParaRPr lang="tr-TR" dirty="0"/>
          </a:p>
        </p:txBody>
      </p:sp>
      <p:sp>
        <p:nvSpPr>
          <p:cNvPr id="3" name="İçerik Yer Tutucusu 2"/>
          <p:cNvSpPr>
            <a:spLocks noGrp="1"/>
          </p:cNvSpPr>
          <p:nvPr>
            <p:ph idx="1"/>
          </p:nvPr>
        </p:nvSpPr>
        <p:spPr/>
        <p:txBody>
          <a:bodyPr>
            <a:normAutofit/>
          </a:bodyPr>
          <a:lstStyle/>
          <a:p>
            <a:pPr>
              <a:lnSpc>
                <a:spcPct val="110000"/>
              </a:lnSpc>
            </a:pPr>
            <a:r>
              <a:rPr lang="en-US" dirty="0" smtClean="0"/>
              <a:t>What </a:t>
            </a:r>
            <a:r>
              <a:rPr lang="en-US" dirty="0"/>
              <a:t>is the most likely word sequence, given the speech signal?</a:t>
            </a:r>
          </a:p>
          <a:p>
            <a:pPr lvl="1">
              <a:lnSpc>
                <a:spcPct val="110000"/>
              </a:lnSpc>
            </a:pPr>
            <a:r>
              <a:rPr lang="tr-TR" dirty="0" smtClean="0"/>
              <a:t>i</a:t>
            </a:r>
            <a:r>
              <a:rPr lang="en-US" dirty="0" smtClean="0"/>
              <a:t>.e</a:t>
            </a:r>
            <a:r>
              <a:rPr lang="en-US" dirty="0"/>
              <a:t>., choose Words to maximize </a:t>
            </a:r>
            <a:r>
              <a:rPr lang="en-US" dirty="0" smtClean="0"/>
              <a:t>P(Words</a:t>
            </a:r>
            <a:r>
              <a:rPr lang="tr-TR" dirty="0" smtClean="0"/>
              <a:t>|</a:t>
            </a:r>
            <a:r>
              <a:rPr lang="en-US" dirty="0" smtClean="0"/>
              <a:t>signal</a:t>
            </a:r>
            <a:r>
              <a:rPr lang="en-US" dirty="0"/>
              <a:t>)</a:t>
            </a:r>
          </a:p>
          <a:p>
            <a:pPr>
              <a:lnSpc>
                <a:spcPct val="110000"/>
              </a:lnSpc>
            </a:pPr>
            <a:r>
              <a:rPr lang="tr-TR" dirty="0" err="1"/>
              <a:t>Use</a:t>
            </a:r>
            <a:r>
              <a:rPr lang="tr-TR" dirty="0"/>
              <a:t> </a:t>
            </a:r>
            <a:r>
              <a:rPr lang="tr-TR" dirty="0" err="1"/>
              <a:t>Bayes</a:t>
            </a:r>
            <a:r>
              <a:rPr lang="tr-TR" dirty="0"/>
              <a:t>' </a:t>
            </a:r>
            <a:r>
              <a:rPr lang="tr-TR" dirty="0" err="1"/>
              <a:t>rule</a:t>
            </a:r>
            <a:r>
              <a:rPr lang="tr-TR" dirty="0"/>
              <a:t>:</a:t>
            </a:r>
          </a:p>
          <a:p>
            <a:pPr lvl="1">
              <a:lnSpc>
                <a:spcPct val="110000"/>
              </a:lnSpc>
            </a:pPr>
            <a:r>
              <a:rPr lang="tr-TR" dirty="0" smtClean="0"/>
              <a:t>P(</a:t>
            </a:r>
            <a:r>
              <a:rPr lang="tr-TR" dirty="0" err="1" smtClean="0"/>
              <a:t>Words|signal</a:t>
            </a:r>
            <a:r>
              <a:rPr lang="tr-TR" dirty="0"/>
              <a:t>) = </a:t>
            </a:r>
            <a:r>
              <a:rPr lang="tr-TR" dirty="0" smtClean="0"/>
              <a:t>P(</a:t>
            </a:r>
            <a:r>
              <a:rPr lang="tr-TR" dirty="0" err="1" smtClean="0"/>
              <a:t>signal|Words</a:t>
            </a:r>
            <a:r>
              <a:rPr lang="tr-TR" dirty="0" smtClean="0"/>
              <a:t>)P(</a:t>
            </a:r>
            <a:r>
              <a:rPr lang="tr-TR" dirty="0" err="1" smtClean="0"/>
              <a:t>Words</a:t>
            </a:r>
            <a:r>
              <a:rPr lang="tr-TR" dirty="0"/>
              <a:t>)</a:t>
            </a:r>
          </a:p>
          <a:p>
            <a:pPr lvl="2">
              <a:lnSpc>
                <a:spcPct val="110000"/>
              </a:lnSpc>
            </a:pPr>
            <a:r>
              <a:rPr lang="tr-TR" dirty="0" smtClean="0"/>
              <a:t>i</a:t>
            </a:r>
            <a:r>
              <a:rPr lang="en-US" dirty="0" smtClean="0"/>
              <a:t>.e</a:t>
            </a:r>
            <a:r>
              <a:rPr lang="en-US" dirty="0"/>
              <a:t>., decomposes into acoustic model + language model</a:t>
            </a:r>
          </a:p>
          <a:p>
            <a:pPr lvl="1">
              <a:lnSpc>
                <a:spcPct val="110000"/>
              </a:lnSpc>
            </a:pPr>
            <a:r>
              <a:rPr lang="tr-TR" dirty="0"/>
              <a:t>e</a:t>
            </a:r>
            <a:r>
              <a:rPr lang="en-US" dirty="0" err="1"/>
              <a:t>vidence</a:t>
            </a:r>
            <a:r>
              <a:rPr lang="tr-TR" dirty="0"/>
              <a:t> (</a:t>
            </a:r>
            <a:r>
              <a:rPr lang="tr-TR" dirty="0" err="1"/>
              <a:t>observation</a:t>
            </a:r>
            <a:r>
              <a:rPr lang="tr-TR" dirty="0"/>
              <a:t>)</a:t>
            </a:r>
            <a:r>
              <a:rPr lang="en-US" dirty="0"/>
              <a:t> = speech signal</a:t>
            </a:r>
            <a:endParaRPr lang="tr-TR" dirty="0"/>
          </a:p>
          <a:p>
            <a:pPr lvl="1">
              <a:lnSpc>
                <a:spcPct val="110000"/>
              </a:lnSpc>
            </a:pPr>
            <a:r>
              <a:rPr lang="en-US" dirty="0"/>
              <a:t>hidden variables = word and phone sequences</a:t>
            </a:r>
          </a:p>
        </p:txBody>
      </p:sp>
    </p:spTree>
    <p:extLst>
      <p:ext uri="{BB962C8B-B14F-4D97-AF65-F5344CB8AC3E}">
        <p14:creationId xmlns:p14="http://schemas.microsoft.com/office/powerpoint/2010/main" val="33113046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Phones</a:t>
            </a:r>
            <a:endParaRPr lang="tr-TR" dirty="0"/>
          </a:p>
        </p:txBody>
      </p:sp>
      <p:sp>
        <p:nvSpPr>
          <p:cNvPr id="3" name="İçerik Yer Tutucusu 2"/>
          <p:cNvSpPr>
            <a:spLocks noGrp="1"/>
          </p:cNvSpPr>
          <p:nvPr>
            <p:ph idx="1"/>
          </p:nvPr>
        </p:nvSpPr>
        <p:spPr>
          <a:xfrm>
            <a:off x="457200" y="1412776"/>
            <a:ext cx="8229600" cy="2980927"/>
          </a:xfrm>
        </p:spPr>
        <p:txBody>
          <a:bodyPr>
            <a:normAutofit fontScale="70000" lnSpcReduction="20000"/>
          </a:bodyPr>
          <a:lstStyle/>
          <a:p>
            <a:pPr>
              <a:lnSpc>
                <a:spcPct val="120000"/>
              </a:lnSpc>
            </a:pPr>
            <a:r>
              <a:rPr lang="en-US" dirty="0"/>
              <a:t>All human speech is composed from 40-50 phones, determined by </a:t>
            </a:r>
            <a:r>
              <a:rPr lang="en-US" dirty="0" smtClean="0"/>
              <a:t>the</a:t>
            </a:r>
            <a:r>
              <a:rPr lang="tr-TR" dirty="0" smtClean="0"/>
              <a:t> </a:t>
            </a:r>
            <a:r>
              <a:rPr lang="en-US" dirty="0" smtClean="0"/>
              <a:t>con</a:t>
            </a:r>
            <a:r>
              <a:rPr lang="tr-TR" dirty="0" smtClean="0"/>
              <a:t>fi</a:t>
            </a:r>
            <a:r>
              <a:rPr lang="en-US" dirty="0" err="1" smtClean="0"/>
              <a:t>guration</a:t>
            </a:r>
            <a:r>
              <a:rPr lang="en-US" dirty="0" smtClean="0"/>
              <a:t> </a:t>
            </a:r>
            <a:r>
              <a:rPr lang="en-US" dirty="0"/>
              <a:t>of articulators (lips, teeth, tongue, vocal cords, air </a:t>
            </a:r>
            <a:r>
              <a:rPr lang="tr-TR" dirty="0" err="1" smtClean="0"/>
              <a:t>fl</a:t>
            </a:r>
            <a:r>
              <a:rPr lang="en-US" dirty="0" err="1" smtClean="0"/>
              <a:t>ow</a:t>
            </a:r>
            <a:r>
              <a:rPr lang="en-US" dirty="0"/>
              <a:t>)</a:t>
            </a:r>
          </a:p>
          <a:p>
            <a:pPr>
              <a:lnSpc>
                <a:spcPct val="120000"/>
              </a:lnSpc>
            </a:pPr>
            <a:r>
              <a:rPr lang="en-US" dirty="0"/>
              <a:t>Form an intermediate level of hidden states between words and signal</a:t>
            </a:r>
          </a:p>
          <a:p>
            <a:pPr lvl="1">
              <a:lnSpc>
                <a:spcPct val="120000"/>
              </a:lnSpc>
            </a:pPr>
            <a:r>
              <a:rPr lang="it-IT" dirty="0" smtClean="0"/>
              <a:t>acoustic </a:t>
            </a:r>
            <a:r>
              <a:rPr lang="it-IT" dirty="0"/>
              <a:t>model = pronunciation model + phone </a:t>
            </a:r>
            <a:r>
              <a:rPr lang="it-IT" dirty="0" smtClean="0"/>
              <a:t>model</a:t>
            </a:r>
            <a:endParaRPr lang="tr-TR" dirty="0" smtClean="0"/>
          </a:p>
          <a:p>
            <a:pPr>
              <a:lnSpc>
                <a:spcPct val="120000"/>
              </a:lnSpc>
            </a:pPr>
            <a:r>
              <a:rPr lang="en-US" dirty="0" err="1"/>
              <a:t>ARPAbet</a:t>
            </a:r>
            <a:r>
              <a:rPr lang="en-US" dirty="0"/>
              <a:t> designed for American </a:t>
            </a:r>
            <a:r>
              <a:rPr lang="en-US" dirty="0" smtClean="0"/>
              <a:t>English</a:t>
            </a:r>
            <a:endParaRPr lang="tr-TR" dirty="0" smtClean="0"/>
          </a:p>
          <a:p>
            <a:pPr lvl="1">
              <a:lnSpc>
                <a:spcPct val="120000"/>
              </a:lnSpc>
            </a:pPr>
            <a:r>
              <a:rPr lang="tr-TR" dirty="0" err="1" smtClean="0"/>
              <a:t>e.g</a:t>
            </a:r>
            <a:r>
              <a:rPr lang="tr-TR" dirty="0"/>
              <a:t>., </a:t>
            </a:r>
            <a:r>
              <a:rPr lang="tr-TR" dirty="0" smtClean="0"/>
              <a:t>«</a:t>
            </a:r>
            <a:r>
              <a:rPr lang="tr-TR" dirty="0" err="1" smtClean="0"/>
              <a:t>ceiling</a:t>
            </a:r>
            <a:r>
              <a:rPr lang="tr-TR" dirty="0" smtClean="0"/>
              <a:t>» </a:t>
            </a:r>
            <a:r>
              <a:rPr lang="tr-TR" dirty="0"/>
              <a:t>is [s </a:t>
            </a:r>
            <a:r>
              <a:rPr lang="tr-TR" dirty="0" err="1"/>
              <a:t>iy</a:t>
            </a:r>
            <a:r>
              <a:rPr lang="tr-TR" dirty="0"/>
              <a:t> l </a:t>
            </a:r>
            <a:r>
              <a:rPr lang="tr-TR" dirty="0" err="1"/>
              <a:t>ih</a:t>
            </a:r>
            <a:r>
              <a:rPr lang="tr-TR" dirty="0"/>
              <a:t> </a:t>
            </a:r>
            <a:r>
              <a:rPr lang="tr-TR" dirty="0" err="1"/>
              <a:t>ng</a:t>
            </a:r>
            <a:r>
              <a:rPr lang="tr-TR" dirty="0"/>
              <a:t>] / [s </a:t>
            </a:r>
            <a:r>
              <a:rPr lang="tr-TR" dirty="0" err="1"/>
              <a:t>iy</a:t>
            </a:r>
            <a:r>
              <a:rPr lang="tr-TR" dirty="0"/>
              <a:t> l ix </a:t>
            </a:r>
            <a:r>
              <a:rPr lang="tr-TR" dirty="0" err="1"/>
              <a:t>ng</a:t>
            </a:r>
            <a:r>
              <a:rPr lang="tr-TR" dirty="0"/>
              <a:t>] / [s </a:t>
            </a:r>
            <a:r>
              <a:rPr lang="tr-TR" dirty="0" err="1"/>
              <a:t>iy</a:t>
            </a:r>
            <a:r>
              <a:rPr lang="tr-TR" dirty="0"/>
              <a:t> l en]</a:t>
            </a:r>
            <a:endParaRPr lang="tr-TR" dirty="0" smtClean="0"/>
          </a:p>
        </p:txBody>
      </p:sp>
      <p:pic>
        <p:nvPicPr>
          <p:cNvPr id="4098"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383362" y="4437112"/>
            <a:ext cx="6768269" cy="225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355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Speech </a:t>
            </a:r>
            <a:r>
              <a:rPr lang="tr-TR" dirty="0" err="1" smtClean="0"/>
              <a:t>Sounds</a:t>
            </a:r>
            <a:endParaRPr lang="tr-TR" dirty="0"/>
          </a:p>
        </p:txBody>
      </p:sp>
      <p:sp>
        <p:nvSpPr>
          <p:cNvPr id="3" name="İçerik Yer Tutucusu 2"/>
          <p:cNvSpPr>
            <a:spLocks noGrp="1"/>
          </p:cNvSpPr>
          <p:nvPr>
            <p:ph idx="1"/>
          </p:nvPr>
        </p:nvSpPr>
        <p:spPr>
          <a:xfrm>
            <a:off x="457200" y="1556792"/>
            <a:ext cx="8229600" cy="2620887"/>
          </a:xfrm>
        </p:spPr>
        <p:txBody>
          <a:bodyPr>
            <a:normAutofit fontScale="77500" lnSpcReduction="20000"/>
          </a:bodyPr>
          <a:lstStyle/>
          <a:p>
            <a:pPr>
              <a:lnSpc>
                <a:spcPct val="120000"/>
              </a:lnSpc>
            </a:pPr>
            <a:r>
              <a:rPr lang="en-US" dirty="0"/>
              <a:t>Raw signal is the microphone displacement as a function of time;</a:t>
            </a:r>
          </a:p>
          <a:p>
            <a:pPr lvl="1">
              <a:lnSpc>
                <a:spcPct val="120000"/>
              </a:lnSpc>
            </a:pPr>
            <a:r>
              <a:rPr lang="en-US" dirty="0"/>
              <a:t>processed into overlapping 30ms frames, each described by </a:t>
            </a:r>
            <a:r>
              <a:rPr lang="en-US" dirty="0" smtClean="0"/>
              <a:t>features</a:t>
            </a:r>
            <a:endParaRPr lang="tr-TR" dirty="0" smtClean="0"/>
          </a:p>
          <a:p>
            <a:pPr>
              <a:lnSpc>
                <a:spcPct val="120000"/>
              </a:lnSpc>
            </a:pPr>
            <a:r>
              <a:rPr lang="en-US" dirty="0"/>
              <a:t>Frame features are typically </a:t>
            </a:r>
            <a:r>
              <a:rPr lang="en-US" dirty="0" smtClean="0"/>
              <a:t>formants</a:t>
            </a:r>
            <a:r>
              <a:rPr lang="tr-TR" dirty="0"/>
              <a:t>,</a:t>
            </a:r>
            <a:r>
              <a:rPr lang="tr-TR" dirty="0" smtClean="0"/>
              <a:t> </a:t>
            </a:r>
            <a:r>
              <a:rPr lang="tr-TR" dirty="0" err="1" smtClean="0"/>
              <a:t>which</a:t>
            </a:r>
            <a:r>
              <a:rPr lang="tr-TR" dirty="0" smtClean="0"/>
              <a:t> </a:t>
            </a:r>
            <a:r>
              <a:rPr lang="tr-TR" dirty="0" err="1" smtClean="0"/>
              <a:t>are</a:t>
            </a:r>
            <a:r>
              <a:rPr lang="tr-TR" dirty="0" smtClean="0"/>
              <a:t> </a:t>
            </a:r>
            <a:r>
              <a:rPr lang="en-US" dirty="0" smtClean="0"/>
              <a:t>peaks </a:t>
            </a:r>
            <a:r>
              <a:rPr lang="en-US" dirty="0"/>
              <a:t>in the power spectrum</a:t>
            </a:r>
            <a:endParaRPr lang="tr-TR" dirty="0"/>
          </a:p>
        </p:txBody>
      </p:sp>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619672" y="4077072"/>
            <a:ext cx="6192688" cy="269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60202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Phone </a:t>
            </a:r>
            <a:r>
              <a:rPr lang="tr-TR" dirty="0" err="1" smtClean="0"/>
              <a:t>Models</a:t>
            </a:r>
            <a:endParaRPr lang="tr-TR" dirty="0"/>
          </a:p>
        </p:txBody>
      </p:sp>
      <p:sp>
        <p:nvSpPr>
          <p:cNvPr id="3" name="İçerik Yer Tutucusu 2"/>
          <p:cNvSpPr>
            <a:spLocks noGrp="1"/>
          </p:cNvSpPr>
          <p:nvPr>
            <p:ph idx="1"/>
          </p:nvPr>
        </p:nvSpPr>
        <p:spPr>
          <a:xfrm>
            <a:off x="457200" y="1556792"/>
            <a:ext cx="8229600" cy="4525963"/>
          </a:xfrm>
        </p:spPr>
        <p:txBody>
          <a:bodyPr>
            <a:normAutofit/>
          </a:bodyPr>
          <a:lstStyle/>
          <a:p>
            <a:pPr>
              <a:spcAft>
                <a:spcPts val="600"/>
              </a:spcAft>
            </a:pPr>
            <a:r>
              <a:rPr lang="en-US" sz="2800" dirty="0"/>
              <a:t>Frame features in </a:t>
            </a:r>
            <a:r>
              <a:rPr lang="en-US" sz="2800" dirty="0" smtClean="0"/>
              <a:t>P(features</a:t>
            </a:r>
            <a:r>
              <a:rPr lang="tr-TR" sz="2800" dirty="0" smtClean="0"/>
              <a:t>|</a:t>
            </a:r>
            <a:r>
              <a:rPr lang="en-US" sz="2800" dirty="0" smtClean="0"/>
              <a:t>phone</a:t>
            </a:r>
            <a:r>
              <a:rPr lang="en-US" sz="2800" dirty="0"/>
              <a:t>) summarized by</a:t>
            </a:r>
          </a:p>
          <a:p>
            <a:pPr lvl="1">
              <a:spcAft>
                <a:spcPts val="600"/>
              </a:spcAft>
            </a:pPr>
            <a:r>
              <a:rPr lang="en-US" sz="2400" dirty="0" smtClean="0"/>
              <a:t>an </a:t>
            </a:r>
            <a:r>
              <a:rPr lang="en-US" sz="2400" dirty="0"/>
              <a:t>integer in [</a:t>
            </a:r>
            <a:r>
              <a:rPr lang="en-US" sz="2400" dirty="0" smtClean="0"/>
              <a:t>0</a:t>
            </a:r>
            <a:r>
              <a:rPr lang="tr-TR" sz="2400" dirty="0" smtClean="0"/>
              <a:t>,…,</a:t>
            </a:r>
            <a:r>
              <a:rPr lang="en-US" sz="2400" dirty="0" smtClean="0"/>
              <a:t>255</a:t>
            </a:r>
            <a:r>
              <a:rPr lang="en-US" sz="2400" dirty="0"/>
              <a:t>] (using vector quantization</a:t>
            </a:r>
            <a:r>
              <a:rPr lang="en-US" sz="2400" dirty="0" smtClean="0"/>
              <a:t>) </a:t>
            </a:r>
            <a:r>
              <a:rPr lang="en-US" sz="2400" dirty="0"/>
              <a:t>or</a:t>
            </a:r>
          </a:p>
          <a:p>
            <a:pPr lvl="1">
              <a:spcAft>
                <a:spcPts val="600"/>
              </a:spcAft>
            </a:pPr>
            <a:r>
              <a:rPr lang="en-US" sz="2400" dirty="0" smtClean="0"/>
              <a:t>the </a:t>
            </a:r>
            <a:r>
              <a:rPr lang="en-US" sz="2400" dirty="0"/>
              <a:t>parameters of a mixture of Gaussians</a:t>
            </a:r>
          </a:p>
          <a:p>
            <a:pPr>
              <a:spcAft>
                <a:spcPts val="600"/>
              </a:spcAft>
            </a:pPr>
            <a:r>
              <a:rPr lang="en-US" sz="2800" dirty="0"/>
              <a:t>Three-state phones: </a:t>
            </a:r>
            <a:endParaRPr lang="tr-TR" sz="2800" dirty="0" smtClean="0"/>
          </a:p>
          <a:p>
            <a:pPr lvl="1">
              <a:spcAft>
                <a:spcPts val="600"/>
              </a:spcAft>
            </a:pPr>
            <a:r>
              <a:rPr lang="en-US" sz="2400" dirty="0" smtClean="0"/>
              <a:t>each </a:t>
            </a:r>
            <a:r>
              <a:rPr lang="en-US" sz="2400" dirty="0"/>
              <a:t>phone has three phases (Onset, Mid, End)</a:t>
            </a:r>
          </a:p>
          <a:p>
            <a:pPr lvl="1">
              <a:spcAft>
                <a:spcPts val="600"/>
              </a:spcAft>
            </a:pPr>
            <a:r>
              <a:rPr lang="en-US" sz="2400" smtClean="0"/>
              <a:t>[</a:t>
            </a:r>
            <a:r>
              <a:rPr lang="en-US" sz="2400" dirty="0"/>
              <a:t>t] has silent Onset, explosive Mid, </a:t>
            </a:r>
            <a:r>
              <a:rPr lang="en-US" sz="2400"/>
              <a:t>hissing </a:t>
            </a:r>
            <a:r>
              <a:rPr lang="en-US" sz="2400" smtClean="0"/>
              <a:t>End</a:t>
            </a:r>
          </a:p>
          <a:p>
            <a:pPr lvl="2">
              <a:spcAft>
                <a:spcPts val="600"/>
              </a:spcAft>
            </a:pPr>
            <a:r>
              <a:rPr lang="tr-TR" sz="2000"/>
              <a:t>e</a:t>
            </a:r>
            <a:r>
              <a:rPr lang="en-US" sz="2000"/>
              <a:t>.g., </a:t>
            </a:r>
            <a:r>
              <a:rPr lang="en-US" sz="2000" smtClean="0"/>
              <a:t>tongue, star, eighth</a:t>
            </a:r>
            <a:endParaRPr lang="en-US" sz="2000" dirty="0"/>
          </a:p>
          <a:p>
            <a:pPr lvl="1">
              <a:spcAft>
                <a:spcPts val="600"/>
              </a:spcAft>
            </a:pPr>
            <a:r>
              <a:rPr lang="tr-TR" sz="2400" dirty="0" smtClean="0"/>
              <a:t>P(</a:t>
            </a:r>
            <a:r>
              <a:rPr lang="tr-TR" sz="2400" dirty="0" err="1" smtClean="0"/>
              <a:t>features|phone</a:t>
            </a:r>
            <a:r>
              <a:rPr lang="tr-TR" sz="2400" dirty="0" smtClean="0"/>
              <a:t>, </a:t>
            </a:r>
            <a:r>
              <a:rPr lang="tr-TR" sz="2400" dirty="0" err="1"/>
              <a:t>phase</a:t>
            </a:r>
            <a:r>
              <a:rPr lang="tr-TR" sz="2400" dirty="0" smtClean="0"/>
              <a:t>)</a:t>
            </a:r>
            <a:endParaRPr lang="tr-TR" sz="2400" dirty="0"/>
          </a:p>
        </p:txBody>
      </p:sp>
    </p:spTree>
    <p:extLst>
      <p:ext uri="{BB962C8B-B14F-4D97-AF65-F5344CB8AC3E}">
        <p14:creationId xmlns:p14="http://schemas.microsoft.com/office/powerpoint/2010/main" val="19948586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Phone Model </a:t>
            </a:r>
            <a:r>
              <a:rPr lang="tr-TR" dirty="0" err="1" smtClean="0"/>
              <a:t>Example</a:t>
            </a:r>
            <a:endParaRPr lang="tr-TR" dirty="0"/>
          </a:p>
        </p:txBody>
      </p:sp>
      <p:sp>
        <p:nvSpPr>
          <p:cNvPr id="3" name="İçerik Yer Tutucusu 2"/>
          <p:cNvSpPr>
            <a:spLocks noGrp="1"/>
          </p:cNvSpPr>
          <p:nvPr>
            <p:ph idx="1"/>
          </p:nvPr>
        </p:nvSpPr>
        <p:spPr>
          <a:xfrm>
            <a:off x="457200" y="1484784"/>
            <a:ext cx="8229600" cy="1296143"/>
          </a:xfrm>
        </p:spPr>
        <p:txBody>
          <a:bodyPr>
            <a:noAutofit/>
          </a:bodyPr>
          <a:lstStyle/>
          <a:p>
            <a:pPr>
              <a:lnSpc>
                <a:spcPct val="120000"/>
              </a:lnSpc>
            </a:pPr>
            <a:r>
              <a:rPr lang="tr-TR" sz="2200" dirty="0" smtClean="0"/>
              <a:t>C1 </a:t>
            </a:r>
            <a:r>
              <a:rPr lang="tr-TR" sz="2200" dirty="0" err="1" smtClean="0"/>
              <a:t>through</a:t>
            </a:r>
            <a:r>
              <a:rPr lang="tr-TR" sz="2200" dirty="0" smtClean="0"/>
              <a:t> C7</a:t>
            </a:r>
            <a:r>
              <a:rPr lang="tr-TR" sz="2200" dirty="0"/>
              <a:t>: </a:t>
            </a:r>
            <a:r>
              <a:rPr lang="tr-TR" sz="2200" dirty="0" err="1"/>
              <a:t>associated</a:t>
            </a:r>
            <a:r>
              <a:rPr lang="tr-TR" sz="2200" dirty="0"/>
              <a:t> </a:t>
            </a:r>
            <a:r>
              <a:rPr lang="tr-TR" sz="2200" dirty="0" err="1"/>
              <a:t>acoustic</a:t>
            </a:r>
            <a:r>
              <a:rPr lang="tr-TR" sz="2200" dirty="0"/>
              <a:t> </a:t>
            </a:r>
            <a:r>
              <a:rPr lang="tr-TR" sz="2200" dirty="0" err="1"/>
              <a:t>models</a:t>
            </a:r>
            <a:r>
              <a:rPr lang="tr-TR" sz="2200" dirty="0"/>
              <a:t> </a:t>
            </a:r>
            <a:r>
              <a:rPr lang="tr-TR" sz="2200" dirty="0" err="1"/>
              <a:t>that</a:t>
            </a:r>
            <a:r>
              <a:rPr lang="tr-TR" sz="2200" dirty="0"/>
              <a:t> </a:t>
            </a:r>
            <a:r>
              <a:rPr lang="tr-TR" sz="2200" dirty="0" err="1"/>
              <a:t>are</a:t>
            </a:r>
            <a:r>
              <a:rPr lang="tr-TR" sz="2200" dirty="0"/>
              <a:t> </a:t>
            </a:r>
            <a:r>
              <a:rPr lang="tr-TR" sz="2200" dirty="0" err="1"/>
              <a:t>labeled</a:t>
            </a:r>
            <a:r>
              <a:rPr lang="tr-TR" sz="2200" dirty="0"/>
              <a:t> </a:t>
            </a:r>
            <a:r>
              <a:rPr lang="tr-TR" sz="2200" dirty="0" err="1"/>
              <a:t>by</a:t>
            </a:r>
            <a:r>
              <a:rPr lang="tr-TR" sz="2200" dirty="0"/>
              <a:t> </a:t>
            </a:r>
            <a:r>
              <a:rPr lang="tr-TR" sz="2200" dirty="0" err="1"/>
              <a:t>the</a:t>
            </a:r>
            <a:r>
              <a:rPr lang="tr-TR" sz="2200" dirty="0"/>
              <a:t> </a:t>
            </a:r>
            <a:r>
              <a:rPr lang="tr-TR" sz="2200" dirty="0" err="1"/>
              <a:t>vector</a:t>
            </a:r>
            <a:r>
              <a:rPr lang="tr-TR" sz="2200" dirty="0"/>
              <a:t> </a:t>
            </a:r>
            <a:r>
              <a:rPr lang="tr-TR" sz="2200" dirty="0" err="1"/>
              <a:t>quantization</a:t>
            </a:r>
            <a:r>
              <a:rPr lang="tr-TR" sz="2200" dirty="0"/>
              <a:t> </a:t>
            </a:r>
            <a:r>
              <a:rPr lang="tr-TR" sz="2200" dirty="0" err="1" smtClean="0"/>
              <a:t>algorithm</a:t>
            </a:r>
            <a:endParaRPr lang="tr-TR" sz="2200" dirty="0" smtClean="0"/>
          </a:p>
          <a:p>
            <a:pPr>
              <a:lnSpc>
                <a:spcPct val="120000"/>
              </a:lnSpc>
            </a:pPr>
            <a:r>
              <a:rPr lang="tr-TR" sz="2200" dirty="0" smtClean="0"/>
              <a:t>Self-</a:t>
            </a:r>
            <a:r>
              <a:rPr lang="tr-TR" sz="2200" dirty="0" err="1" smtClean="0"/>
              <a:t>loops</a:t>
            </a:r>
            <a:r>
              <a:rPr lang="tr-TR" sz="2200" dirty="0" smtClean="0"/>
              <a:t> </a:t>
            </a:r>
            <a:r>
              <a:rPr lang="tr-TR" sz="2200" dirty="0" err="1" smtClean="0"/>
              <a:t>indicate</a:t>
            </a:r>
            <a:r>
              <a:rPr lang="tr-TR" sz="2200" dirty="0" smtClean="0"/>
              <a:t> </a:t>
            </a:r>
            <a:r>
              <a:rPr lang="tr-TR" sz="2200" dirty="0" err="1" smtClean="0"/>
              <a:t>state</a:t>
            </a:r>
            <a:r>
              <a:rPr lang="tr-TR" sz="2200" dirty="0" smtClean="0"/>
              <a:t> </a:t>
            </a:r>
            <a:r>
              <a:rPr lang="tr-TR" sz="2200" dirty="0" err="1" smtClean="0"/>
              <a:t>persistance</a:t>
            </a:r>
            <a:r>
              <a:rPr lang="tr-TR" sz="2200" dirty="0" smtClean="0"/>
              <a:t>, </a:t>
            </a:r>
            <a:r>
              <a:rPr lang="tr-TR" sz="2200" dirty="0" err="1" smtClean="0"/>
              <a:t>i.e</a:t>
            </a:r>
            <a:r>
              <a:rPr lang="tr-TR" sz="2200" dirty="0" smtClean="0"/>
              <a:t>. </a:t>
            </a:r>
            <a:r>
              <a:rPr lang="tr-TR" sz="2200" dirty="0" err="1"/>
              <a:t>e</a:t>
            </a:r>
            <a:r>
              <a:rPr lang="tr-TR" sz="2200" dirty="0" err="1" smtClean="0"/>
              <a:t>xpected</a:t>
            </a:r>
            <a:r>
              <a:rPr lang="tr-TR" sz="2200" dirty="0" smtClean="0"/>
              <a:t> </a:t>
            </a:r>
            <a:r>
              <a:rPr lang="tr-TR" sz="2200" dirty="0" err="1" smtClean="0"/>
              <a:t>duration</a:t>
            </a:r>
            <a:r>
              <a:rPr lang="tr-TR" sz="2200" dirty="0" smtClean="0"/>
              <a:t> </a:t>
            </a:r>
            <a:r>
              <a:rPr lang="tr-TR" sz="2200" dirty="0" err="1" smtClean="0"/>
              <a:t>spent</a:t>
            </a:r>
            <a:r>
              <a:rPr lang="tr-TR" sz="2200" dirty="0" smtClean="0"/>
              <a:t> in a </a:t>
            </a:r>
            <a:r>
              <a:rPr lang="tr-TR" sz="2200" dirty="0" err="1" smtClean="0"/>
              <a:t>state</a:t>
            </a:r>
            <a:endParaRPr lang="en-US" sz="2200" dirty="0"/>
          </a:p>
          <a:p>
            <a:pPr>
              <a:lnSpc>
                <a:spcPct val="120000"/>
              </a:lnSpc>
            </a:pPr>
            <a:endParaRPr lang="tr-TR" sz="2200" dirty="0"/>
          </a:p>
        </p:txBody>
      </p:sp>
      <p:pic>
        <p:nvPicPr>
          <p:cNvPr id="614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3887" r="1760"/>
          <a:stretch/>
        </p:blipFill>
        <p:spPr bwMode="auto">
          <a:xfrm>
            <a:off x="2056394" y="3140968"/>
            <a:ext cx="4963878" cy="366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9860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Word </a:t>
            </a:r>
            <a:r>
              <a:rPr lang="tr-TR" dirty="0" err="1" smtClean="0"/>
              <a:t>Pronunciation</a:t>
            </a:r>
            <a:r>
              <a:rPr lang="tr-TR" dirty="0" smtClean="0"/>
              <a:t> </a:t>
            </a:r>
            <a:r>
              <a:rPr lang="tr-TR" dirty="0" err="1" smtClean="0"/>
              <a:t>Models</a:t>
            </a:r>
            <a:endParaRPr lang="tr-TR" dirty="0"/>
          </a:p>
        </p:txBody>
      </p:sp>
      <p:sp>
        <p:nvSpPr>
          <p:cNvPr id="3" name="İçerik Yer Tutucusu 2"/>
          <p:cNvSpPr>
            <a:spLocks noGrp="1"/>
          </p:cNvSpPr>
          <p:nvPr>
            <p:ph idx="1"/>
          </p:nvPr>
        </p:nvSpPr>
        <p:spPr>
          <a:xfrm>
            <a:off x="457200" y="1600200"/>
            <a:ext cx="8229600" cy="4637112"/>
          </a:xfrm>
        </p:spPr>
        <p:txBody>
          <a:bodyPr>
            <a:normAutofit fontScale="92500" lnSpcReduction="20000"/>
          </a:bodyPr>
          <a:lstStyle/>
          <a:p>
            <a:pPr>
              <a:lnSpc>
                <a:spcPct val="120000"/>
              </a:lnSpc>
            </a:pPr>
            <a:r>
              <a:rPr lang="en-US" sz="2400" dirty="0"/>
              <a:t>Each word is described as a distribution over phone sequences</a:t>
            </a:r>
          </a:p>
          <a:p>
            <a:pPr>
              <a:lnSpc>
                <a:spcPct val="120000"/>
              </a:lnSpc>
            </a:pPr>
            <a:r>
              <a:rPr lang="en-US" sz="2400" dirty="0"/>
              <a:t>Distribution represented as an HMM transition </a:t>
            </a:r>
            <a:r>
              <a:rPr lang="en-US" sz="2400" dirty="0" smtClean="0"/>
              <a:t>model</a:t>
            </a:r>
            <a:endParaRPr lang="tr-TR" sz="2400" dirty="0" smtClean="0"/>
          </a:p>
          <a:p>
            <a:pPr>
              <a:lnSpc>
                <a:spcPct val="120000"/>
              </a:lnSpc>
            </a:pPr>
            <a:r>
              <a:rPr lang="en-US" sz="2400" dirty="0"/>
              <a:t>Structure is </a:t>
            </a:r>
            <a:r>
              <a:rPr lang="tr-TR" sz="2400" dirty="0" err="1" smtClean="0"/>
              <a:t>generated</a:t>
            </a:r>
            <a:r>
              <a:rPr lang="tr-TR" sz="2400" dirty="0" smtClean="0"/>
              <a:t> </a:t>
            </a:r>
            <a:r>
              <a:rPr lang="en-US" sz="2400" dirty="0" smtClean="0"/>
              <a:t>manually</a:t>
            </a:r>
            <a:r>
              <a:rPr lang="tr-TR" sz="2400" dirty="0" smtClean="0"/>
              <a:t> </a:t>
            </a:r>
            <a:r>
              <a:rPr lang="tr-TR" sz="2400" dirty="0" err="1" smtClean="0"/>
              <a:t>to</a:t>
            </a:r>
            <a:r>
              <a:rPr lang="tr-TR" sz="2400" dirty="0" smtClean="0"/>
              <a:t> model </a:t>
            </a:r>
            <a:r>
              <a:rPr lang="tr-TR" sz="2400" dirty="0" err="1" smtClean="0"/>
              <a:t>pronounciation</a:t>
            </a:r>
            <a:r>
              <a:rPr lang="tr-TR" sz="2400" dirty="0" smtClean="0"/>
              <a:t> </a:t>
            </a:r>
            <a:r>
              <a:rPr lang="tr-TR" sz="2400" dirty="0" err="1" smtClean="0"/>
              <a:t>and</a:t>
            </a:r>
            <a:r>
              <a:rPr lang="tr-TR" sz="2400" dirty="0" smtClean="0"/>
              <a:t> </a:t>
            </a:r>
            <a:r>
              <a:rPr lang="tr-TR" sz="2400" dirty="0" err="1" smtClean="0"/>
              <a:t>coarticulation</a:t>
            </a:r>
            <a:r>
              <a:rPr lang="tr-TR" sz="2400" dirty="0" smtClean="0"/>
              <a:t> </a:t>
            </a:r>
            <a:r>
              <a:rPr lang="tr-TR" sz="2400" dirty="0" err="1" smtClean="0"/>
              <a:t>effects</a:t>
            </a:r>
            <a:r>
              <a:rPr lang="en-US" sz="2400" dirty="0" smtClean="0"/>
              <a:t>, </a:t>
            </a:r>
            <a:r>
              <a:rPr lang="en-US" sz="2400" dirty="0"/>
              <a:t>transition probabilities learned from data</a:t>
            </a:r>
            <a:endParaRPr lang="tr-TR" sz="2400" dirty="0"/>
          </a:p>
          <a:p>
            <a:pPr>
              <a:lnSpc>
                <a:spcPct val="120000"/>
              </a:lnSpc>
            </a:pPr>
            <a:endParaRPr lang="tr-TR" sz="2400" dirty="0"/>
          </a:p>
          <a:p>
            <a:pPr>
              <a:lnSpc>
                <a:spcPct val="120000"/>
              </a:lnSpc>
            </a:pPr>
            <a:endParaRPr lang="tr-TR" sz="2400" dirty="0" smtClean="0"/>
          </a:p>
          <a:p>
            <a:pPr>
              <a:lnSpc>
                <a:spcPct val="120000"/>
              </a:lnSpc>
            </a:pPr>
            <a:endParaRPr lang="tr-TR" sz="2400" dirty="0"/>
          </a:p>
          <a:p>
            <a:pPr>
              <a:lnSpc>
                <a:spcPct val="120000"/>
              </a:lnSpc>
            </a:pPr>
            <a:endParaRPr lang="tr-TR" sz="2400" dirty="0" smtClean="0"/>
          </a:p>
          <a:p>
            <a:pPr marL="0" indent="0">
              <a:lnSpc>
                <a:spcPct val="120000"/>
              </a:lnSpc>
              <a:buNone/>
            </a:pPr>
            <a:r>
              <a:rPr lang="tr-TR" sz="2400" dirty="0" smtClean="0"/>
              <a:t>	</a:t>
            </a:r>
          </a:p>
          <a:p>
            <a:pPr marL="357188" indent="0">
              <a:lnSpc>
                <a:spcPct val="120000"/>
              </a:lnSpc>
              <a:buNone/>
            </a:pPr>
            <a:r>
              <a:rPr lang="tr-TR" sz="2400" dirty="0" smtClean="0"/>
              <a:t>P</a:t>
            </a:r>
            <a:r>
              <a:rPr lang="tr-TR" sz="2400" dirty="0"/>
              <a:t>([</a:t>
            </a:r>
            <a:r>
              <a:rPr lang="tr-TR" sz="2400" dirty="0" err="1"/>
              <a:t>towmeytow</a:t>
            </a:r>
            <a:r>
              <a:rPr lang="tr-TR" sz="2400" dirty="0" smtClean="0"/>
              <a:t>]|</a:t>
            </a:r>
            <a:r>
              <a:rPr lang="tr-TR" sz="2400" dirty="0"/>
              <a:t>"</a:t>
            </a:r>
            <a:r>
              <a:rPr lang="tr-TR" sz="2400" dirty="0" err="1" smtClean="0"/>
              <a:t>tomato</a:t>
            </a:r>
            <a:r>
              <a:rPr lang="tr-TR" sz="2400" dirty="0"/>
              <a:t>") = P([</a:t>
            </a:r>
            <a:r>
              <a:rPr lang="tr-TR" sz="2400" dirty="0" err="1"/>
              <a:t>towmaatow</a:t>
            </a:r>
            <a:r>
              <a:rPr lang="tr-TR" sz="2400" dirty="0" smtClean="0"/>
              <a:t>]|</a:t>
            </a:r>
            <a:r>
              <a:rPr lang="tr-TR" sz="2400" dirty="0"/>
              <a:t>"</a:t>
            </a:r>
            <a:r>
              <a:rPr lang="tr-TR" sz="2400" dirty="0" err="1" smtClean="0"/>
              <a:t>tomato</a:t>
            </a:r>
            <a:r>
              <a:rPr lang="tr-TR" sz="2400" dirty="0"/>
              <a:t>") = </a:t>
            </a:r>
            <a:r>
              <a:rPr lang="tr-TR" sz="2400" dirty="0" smtClean="0"/>
              <a:t>0.1</a:t>
            </a:r>
            <a:endParaRPr lang="tr-TR" sz="2400" dirty="0"/>
          </a:p>
          <a:p>
            <a:pPr marL="357188" indent="0">
              <a:lnSpc>
                <a:spcPct val="120000"/>
              </a:lnSpc>
              <a:buNone/>
            </a:pPr>
            <a:r>
              <a:rPr lang="tr-TR" sz="2400" dirty="0" smtClean="0"/>
              <a:t>P</a:t>
            </a:r>
            <a:r>
              <a:rPr lang="tr-TR" sz="2400" dirty="0"/>
              <a:t>([</a:t>
            </a:r>
            <a:r>
              <a:rPr lang="tr-TR" sz="2400" dirty="0" err="1"/>
              <a:t>tahmeytow</a:t>
            </a:r>
            <a:r>
              <a:rPr lang="tr-TR" sz="2400" dirty="0" smtClean="0"/>
              <a:t>]|</a:t>
            </a:r>
            <a:r>
              <a:rPr lang="tr-TR" sz="2400" dirty="0"/>
              <a:t>"</a:t>
            </a:r>
            <a:r>
              <a:rPr lang="tr-TR" sz="2400" dirty="0" err="1" smtClean="0"/>
              <a:t>tomato</a:t>
            </a:r>
            <a:r>
              <a:rPr lang="tr-TR" sz="2400" dirty="0"/>
              <a:t>") = P([</a:t>
            </a:r>
            <a:r>
              <a:rPr lang="tr-TR" sz="2400" dirty="0" err="1"/>
              <a:t>tahmaatow</a:t>
            </a:r>
            <a:r>
              <a:rPr lang="tr-TR" sz="2400" dirty="0" smtClean="0"/>
              <a:t>]|</a:t>
            </a:r>
            <a:r>
              <a:rPr lang="tr-TR" sz="2400" dirty="0"/>
              <a:t>"</a:t>
            </a:r>
            <a:r>
              <a:rPr lang="tr-TR" sz="2400" dirty="0" err="1" smtClean="0"/>
              <a:t>tomato</a:t>
            </a:r>
            <a:r>
              <a:rPr lang="tr-TR" sz="2400" dirty="0"/>
              <a:t>") = </a:t>
            </a:r>
            <a:r>
              <a:rPr lang="tr-TR" sz="2400" dirty="0" smtClean="0"/>
              <a:t>0.4</a:t>
            </a:r>
            <a:endParaRPr lang="tr-TR" sz="2400" dirty="0"/>
          </a:p>
        </p:txBody>
      </p:sp>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259632" y="3305332"/>
            <a:ext cx="6552729" cy="170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90606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I</a:t>
            </a:r>
            <a:r>
              <a:rPr lang="tr-TR" dirty="0" err="1" smtClean="0"/>
              <a:t>solated</a:t>
            </a:r>
            <a:r>
              <a:rPr lang="tr-TR" dirty="0" smtClean="0"/>
              <a:t> </a:t>
            </a:r>
            <a:r>
              <a:rPr lang="tr-TR" dirty="0" err="1" smtClean="0"/>
              <a:t>Words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pPr>
                  <a:spcAft>
                    <a:spcPts val="600"/>
                  </a:spcAft>
                </a:pPr>
                <a:r>
                  <a:rPr lang="en-US" dirty="0"/>
                  <a:t>Phone models </a:t>
                </a:r>
                <a:r>
                  <a:rPr lang="tr-TR" dirty="0" err="1" smtClean="0"/>
                  <a:t>and</a:t>
                </a:r>
                <a:r>
                  <a:rPr lang="en-US" dirty="0" smtClean="0"/>
                  <a:t> </a:t>
                </a:r>
                <a:r>
                  <a:rPr lang="en-US" dirty="0"/>
                  <a:t>word models </a:t>
                </a:r>
                <a:r>
                  <a:rPr lang="tr-TR" dirty="0" smtClean="0"/>
                  <a:t>fi</a:t>
                </a:r>
                <a:r>
                  <a:rPr lang="en-US" dirty="0" smtClean="0"/>
                  <a:t>x </a:t>
                </a:r>
                <a:r>
                  <a:rPr lang="en-US" dirty="0"/>
                  <a:t>likelihood </a:t>
                </a:r>
                <a:r>
                  <a:rPr lang="en-US" dirty="0" smtClean="0"/>
                  <a:t>P(</a:t>
                </a:r>
                <a:r>
                  <a:rPr lang="tr-TR" dirty="0" smtClean="0"/>
                  <a:t>o</a:t>
                </a:r>
                <a:r>
                  <a:rPr lang="en-US" baseline="-25000" dirty="0" smtClean="0"/>
                  <a:t>1:t</a:t>
                </a:r>
                <a:r>
                  <a:rPr lang="tr-TR" dirty="0" smtClean="0"/>
                  <a:t>|</a:t>
                </a:r>
                <a:r>
                  <a:rPr lang="en-US" dirty="0" smtClean="0"/>
                  <a:t>word</a:t>
                </a:r>
                <a:r>
                  <a:rPr lang="en-US" dirty="0"/>
                  <a:t>) for isolated word</a:t>
                </a:r>
              </a:p>
              <a:p>
                <a:pPr lvl="1">
                  <a:spcAft>
                    <a:spcPts val="600"/>
                  </a:spcAft>
                </a:pPr>
                <a:r>
                  <a:rPr lang="tr-TR" dirty="0" smtClean="0"/>
                  <a:t>P(</a:t>
                </a:r>
                <a:r>
                  <a:rPr lang="tr-TR" dirty="0" err="1" smtClean="0"/>
                  <a:t>word|o</a:t>
                </a:r>
                <a:r>
                  <a:rPr lang="en-US" baseline="-25000" dirty="0"/>
                  <a:t>1:t</a:t>
                </a:r>
                <a:r>
                  <a:rPr lang="tr-TR" dirty="0" smtClean="0"/>
                  <a:t>) = </a:t>
                </a:r>
                <a14:m>
                  <m:oMath xmlns:m="http://schemas.openxmlformats.org/officeDocument/2006/math">
                    <m:r>
                      <a:rPr lang="tr-TR" i="1" smtClean="0">
                        <a:latin typeface="Cambria Math"/>
                        <a:ea typeface="Cambria Math"/>
                      </a:rPr>
                      <m:t>𝛼</m:t>
                    </m:r>
                  </m:oMath>
                </a14:m>
                <a:r>
                  <a:rPr lang="tr-TR" dirty="0" smtClean="0"/>
                  <a:t> P(</a:t>
                </a:r>
                <a:r>
                  <a:rPr lang="tr-TR" dirty="0"/>
                  <a:t>o</a:t>
                </a:r>
                <a:r>
                  <a:rPr lang="en-US" baseline="-25000" dirty="0"/>
                  <a:t>1:t</a:t>
                </a:r>
                <a:r>
                  <a:rPr lang="tr-TR" dirty="0" smtClean="0"/>
                  <a:t>|</a:t>
                </a:r>
                <a:r>
                  <a:rPr lang="tr-TR" dirty="0" err="1" smtClean="0"/>
                  <a:t>word</a:t>
                </a:r>
                <a:r>
                  <a:rPr lang="tr-TR" dirty="0" smtClean="0"/>
                  <a:t>) P(</a:t>
                </a:r>
                <a:r>
                  <a:rPr lang="tr-TR" dirty="0" err="1" smtClean="0"/>
                  <a:t>word</a:t>
                </a:r>
                <a:r>
                  <a:rPr lang="tr-TR" dirty="0"/>
                  <a:t>)</a:t>
                </a:r>
              </a:p>
              <a:p>
                <a:pPr>
                  <a:spcAft>
                    <a:spcPts val="600"/>
                  </a:spcAft>
                </a:pPr>
                <a:r>
                  <a:rPr lang="en-US" dirty="0"/>
                  <a:t>Prior probability P(word) </a:t>
                </a:r>
                <a:endParaRPr lang="tr-TR" dirty="0" smtClean="0"/>
              </a:p>
              <a:p>
                <a:pPr lvl="1">
                  <a:spcAft>
                    <a:spcPts val="600"/>
                  </a:spcAft>
                </a:pPr>
                <a:r>
                  <a:rPr lang="en-US" dirty="0" smtClean="0"/>
                  <a:t>obtained simply </a:t>
                </a:r>
                <a:r>
                  <a:rPr lang="en-US" dirty="0"/>
                  <a:t>by counting word </a:t>
                </a:r>
                <a:r>
                  <a:rPr lang="en-US" dirty="0" smtClean="0"/>
                  <a:t>frequencies</a:t>
                </a:r>
                <a:endParaRPr lang="tr-TR" dirty="0" smtClean="0"/>
              </a:p>
              <a:p>
                <a:pPr>
                  <a:spcAft>
                    <a:spcPts val="600"/>
                  </a:spcAft>
                </a:pPr>
                <a:r>
                  <a:rPr lang="en-US" dirty="0"/>
                  <a:t>Isolated-word dictation systems with training reach </a:t>
                </a:r>
                <a:r>
                  <a:rPr lang="en-US" dirty="0" smtClean="0"/>
                  <a:t>95</a:t>
                </a:r>
                <a:r>
                  <a:rPr lang="tr-TR" dirty="0" smtClean="0"/>
                  <a:t>-</a:t>
                </a:r>
                <a:r>
                  <a:rPr lang="en-US" dirty="0" smtClean="0"/>
                  <a:t>99</a:t>
                </a:r>
                <a:r>
                  <a:rPr lang="en-US" dirty="0"/>
                  <a:t>% accuracy</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3"/>
                <a:stretch>
                  <a:fillRect l="-1630" t="-1752" r="-444"/>
                </a:stretch>
              </a:blipFill>
            </p:spPr>
            <p:txBody>
              <a:bodyPr/>
              <a:lstStyle/>
              <a:p>
                <a:r>
                  <a:rPr lang="en-US">
                    <a:noFill/>
                  </a:rPr>
                  <a:t> </a:t>
                </a:r>
              </a:p>
            </p:txBody>
          </p:sp>
        </mc:Fallback>
      </mc:AlternateContent>
    </p:spTree>
    <p:extLst>
      <p:ext uri="{BB962C8B-B14F-4D97-AF65-F5344CB8AC3E}">
        <p14:creationId xmlns:p14="http://schemas.microsoft.com/office/powerpoint/2010/main" val="762790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Continuous</a:t>
            </a:r>
            <a:r>
              <a:rPr lang="tr-TR" dirty="0" smtClean="0"/>
              <a:t> Speech</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a:bodyPr>
              <a:lstStyle/>
              <a:p>
                <a:r>
                  <a:rPr lang="en-US" sz="2800" dirty="0"/>
                  <a:t>Not just a sequence of isolated-word </a:t>
                </a:r>
                <a:r>
                  <a:rPr lang="en-US" sz="2800"/>
                  <a:t>recognition </a:t>
                </a:r>
                <a:r>
                  <a:rPr lang="en-US" sz="2800" smtClean="0"/>
                  <a:t>problem!</a:t>
                </a:r>
                <a:endParaRPr lang="en-US" sz="2800" dirty="0"/>
              </a:p>
              <a:p>
                <a:pPr lvl="1"/>
                <a:r>
                  <a:rPr lang="tr-TR" sz="2400" dirty="0" err="1" smtClean="0"/>
                  <a:t>Adjacent</a:t>
                </a:r>
                <a:r>
                  <a:rPr lang="tr-TR" sz="2400" dirty="0" smtClean="0"/>
                  <a:t> </a:t>
                </a:r>
                <a:r>
                  <a:rPr lang="tr-TR" sz="2400" dirty="0" err="1"/>
                  <a:t>words</a:t>
                </a:r>
                <a:r>
                  <a:rPr lang="tr-TR" sz="2400" dirty="0"/>
                  <a:t> </a:t>
                </a:r>
                <a:r>
                  <a:rPr lang="tr-TR" sz="2400" dirty="0" err="1" smtClean="0"/>
                  <a:t>are</a:t>
                </a:r>
                <a:r>
                  <a:rPr lang="tr-TR" sz="2400" smtClean="0"/>
                  <a:t> highly</a:t>
                </a:r>
                <a:r>
                  <a:rPr lang="tr-TR" sz="2400" dirty="0" smtClean="0"/>
                  <a:t> </a:t>
                </a:r>
                <a:r>
                  <a:rPr lang="tr-TR" sz="2400" dirty="0" err="1"/>
                  <a:t>correlated</a:t>
                </a:r>
                <a:endParaRPr lang="tr-TR" sz="2400" dirty="0"/>
              </a:p>
              <a:p>
                <a:pPr lvl="1"/>
                <a:r>
                  <a:rPr lang="en-US" sz="2400" dirty="0" smtClean="0"/>
                  <a:t>Sequence </a:t>
                </a:r>
                <a:r>
                  <a:rPr lang="en-US" sz="2400" dirty="0"/>
                  <a:t>of most likely words </a:t>
                </a:r>
                <a14:m>
                  <m:oMath xmlns:m="http://schemas.openxmlformats.org/officeDocument/2006/math">
                    <m:r>
                      <a:rPr lang="en-US" sz="2400" i="1" smtClean="0">
                        <a:latin typeface="Cambria Math"/>
                        <a:ea typeface="Cambria Math"/>
                      </a:rPr>
                      <m:t>≠</m:t>
                    </m:r>
                  </m:oMath>
                </a14:m>
                <a:r>
                  <a:rPr lang="en-US" sz="2400" dirty="0" smtClean="0"/>
                  <a:t>most </a:t>
                </a:r>
                <a:r>
                  <a:rPr lang="en-US" sz="2400" dirty="0"/>
                  <a:t>likely sequence of words</a:t>
                </a:r>
              </a:p>
              <a:p>
                <a:pPr lvl="1"/>
                <a:r>
                  <a:rPr lang="en-US" sz="2400" dirty="0" smtClean="0"/>
                  <a:t>Segmentation</a:t>
                </a:r>
                <a:r>
                  <a:rPr lang="en-US" sz="2400" dirty="0"/>
                  <a:t>: there are few gaps in speech</a:t>
                </a:r>
              </a:p>
              <a:p>
                <a:pPr lvl="1"/>
                <a:r>
                  <a:rPr lang="tr-TR" sz="2400" dirty="0" smtClean="0"/>
                  <a:t>Cross-</a:t>
                </a:r>
                <a:r>
                  <a:rPr lang="tr-TR" sz="2400" dirty="0" err="1" smtClean="0"/>
                  <a:t>word</a:t>
                </a:r>
                <a:r>
                  <a:rPr lang="tr-TR" sz="2400" dirty="0" smtClean="0"/>
                  <a:t> </a:t>
                </a:r>
                <a:r>
                  <a:rPr lang="tr-TR" sz="2400" dirty="0" err="1" smtClean="0"/>
                  <a:t>coarticulation</a:t>
                </a:r>
                <a:endParaRPr lang="tr-TR" sz="2400" dirty="0" smtClean="0"/>
              </a:p>
              <a:p>
                <a:pPr lvl="2"/>
                <a:r>
                  <a:rPr lang="tr-TR" sz="2000" dirty="0" err="1" smtClean="0"/>
                  <a:t>e.g</a:t>
                </a:r>
                <a:r>
                  <a:rPr lang="tr-TR" sz="2000" dirty="0"/>
                  <a:t>., </a:t>
                </a:r>
                <a:r>
                  <a:rPr lang="tr-TR" sz="2000" dirty="0" smtClean="0"/>
                  <a:t>«</a:t>
                </a:r>
                <a:r>
                  <a:rPr lang="tr-TR" sz="2000" dirty="0" err="1" smtClean="0"/>
                  <a:t>next</a:t>
                </a:r>
                <a:r>
                  <a:rPr lang="tr-TR" sz="2000" dirty="0" smtClean="0"/>
                  <a:t> </a:t>
                </a:r>
                <a:r>
                  <a:rPr lang="tr-TR" sz="2000" dirty="0" err="1" smtClean="0"/>
                  <a:t>thing</a:t>
                </a:r>
                <a:r>
                  <a:rPr lang="tr-TR" sz="2000" dirty="0" smtClean="0"/>
                  <a:t>»</a:t>
                </a:r>
                <a:endParaRPr lang="tr-TR" sz="2000" dirty="0"/>
              </a:p>
              <a:p>
                <a:r>
                  <a:rPr lang="en-US" sz="2800" dirty="0"/>
                  <a:t>Continuous speech systems manage </a:t>
                </a:r>
                <a:r>
                  <a:rPr lang="en-US" sz="2800" dirty="0" smtClean="0"/>
                  <a:t>60</a:t>
                </a:r>
                <a:r>
                  <a:rPr lang="tr-TR" sz="2800" dirty="0" smtClean="0"/>
                  <a:t>-</a:t>
                </a:r>
                <a:r>
                  <a:rPr lang="en-US" sz="2800" dirty="0" smtClean="0"/>
                  <a:t>80</a:t>
                </a:r>
                <a:r>
                  <a:rPr lang="en-US" sz="2800" dirty="0"/>
                  <a:t>% accuracy on a good day</a:t>
                </a:r>
              </a:p>
              <a:p>
                <a:endParaRPr lang="tr-TR" sz="28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a:blip r:embed="rId2"/>
                <a:stretch>
                  <a:fillRect l="-1333" t="-1348" b="-404"/>
                </a:stretch>
              </a:blipFill>
            </p:spPr>
            <p:txBody>
              <a:bodyPr/>
              <a:lstStyle/>
              <a:p>
                <a:r>
                  <a:rPr lang="en-US">
                    <a:noFill/>
                  </a:rPr>
                  <a:t> </a:t>
                </a:r>
              </a:p>
            </p:txBody>
          </p:sp>
        </mc:Fallback>
      </mc:AlternateContent>
    </p:spTree>
    <p:extLst>
      <p:ext uri="{BB962C8B-B14F-4D97-AF65-F5344CB8AC3E}">
        <p14:creationId xmlns:p14="http://schemas.microsoft.com/office/powerpoint/2010/main" val="305408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Hidden</a:t>
            </a:r>
            <a:r>
              <a:rPr lang="tr-TR" dirty="0" smtClean="0"/>
              <a:t> </a:t>
            </a:r>
            <a:r>
              <a:rPr lang="tr-TR" dirty="0" err="1" smtClean="0"/>
              <a:t>Markov</a:t>
            </a:r>
            <a:r>
              <a:rPr lang="tr-TR" dirty="0" smtClean="0"/>
              <a:t> </a:t>
            </a:r>
            <a:r>
              <a:rPr lang="tr-TR" dirty="0" err="1" smtClean="0"/>
              <a:t>Models</a:t>
            </a:r>
            <a:r>
              <a:rPr lang="tr-TR" dirty="0" smtClean="0"/>
              <a:t> (HMM)</a:t>
            </a:r>
            <a:endParaRPr lang="tr-TR" dirty="0"/>
          </a:p>
        </p:txBody>
      </p:sp>
      <p:sp>
        <p:nvSpPr>
          <p:cNvPr id="3" name="İçerik Yer Tutucusu 2"/>
          <p:cNvSpPr>
            <a:spLocks noGrp="1"/>
          </p:cNvSpPr>
          <p:nvPr>
            <p:ph idx="1"/>
          </p:nvPr>
        </p:nvSpPr>
        <p:spPr>
          <a:xfrm>
            <a:off x="457200" y="1600200"/>
            <a:ext cx="8229600" cy="4997152"/>
          </a:xfrm>
        </p:spPr>
        <p:txBody>
          <a:bodyPr>
            <a:normAutofit fontScale="62500" lnSpcReduction="20000"/>
          </a:bodyPr>
          <a:lstStyle/>
          <a:p>
            <a:pPr>
              <a:lnSpc>
                <a:spcPct val="120000"/>
              </a:lnSpc>
            </a:pPr>
            <a:r>
              <a:rPr lang="tr-TR" dirty="0" smtClean="0"/>
              <a:t>A</a:t>
            </a:r>
            <a:r>
              <a:rPr lang="en-US" dirty="0" smtClean="0"/>
              <a:t> </a:t>
            </a:r>
            <a:r>
              <a:rPr lang="en-US" dirty="0"/>
              <a:t>sequence </a:t>
            </a:r>
            <a:r>
              <a:rPr lang="en-US" dirty="0" smtClean="0"/>
              <a:t>model</a:t>
            </a:r>
            <a:endParaRPr lang="tr-TR" dirty="0" smtClean="0"/>
          </a:p>
          <a:p>
            <a:pPr lvl="1">
              <a:lnSpc>
                <a:spcPct val="120000"/>
              </a:lnSpc>
            </a:pPr>
            <a:r>
              <a:rPr lang="en-US" dirty="0" smtClean="0"/>
              <a:t>assign</a:t>
            </a:r>
            <a:r>
              <a:rPr lang="tr-TR" dirty="0" smtClean="0"/>
              <a:t>s</a:t>
            </a:r>
            <a:r>
              <a:rPr lang="en-US" dirty="0" smtClean="0"/>
              <a:t> </a:t>
            </a:r>
            <a:r>
              <a:rPr lang="en-US" dirty="0"/>
              <a:t>a label or class to each unit in a sequence, </a:t>
            </a:r>
            <a:endParaRPr lang="tr-TR" dirty="0" smtClean="0"/>
          </a:p>
          <a:p>
            <a:pPr lvl="1">
              <a:lnSpc>
                <a:spcPct val="120000"/>
              </a:lnSpc>
            </a:pPr>
            <a:r>
              <a:rPr lang="tr-TR" dirty="0" smtClean="0"/>
              <a:t>m</a:t>
            </a:r>
            <a:r>
              <a:rPr lang="en-US" dirty="0" err="1" smtClean="0"/>
              <a:t>ap</a:t>
            </a:r>
            <a:r>
              <a:rPr lang="tr-TR" dirty="0" smtClean="0"/>
              <a:t>s </a:t>
            </a:r>
            <a:r>
              <a:rPr lang="en-US" dirty="0" smtClean="0"/>
              <a:t>a </a:t>
            </a:r>
            <a:r>
              <a:rPr lang="en-US" dirty="0"/>
              <a:t>sequence of observations to a sequence of labels</a:t>
            </a:r>
            <a:r>
              <a:rPr lang="en-US" dirty="0" smtClean="0"/>
              <a:t>.</a:t>
            </a:r>
            <a:endParaRPr lang="tr-TR" dirty="0" smtClean="0"/>
          </a:p>
          <a:p>
            <a:pPr>
              <a:lnSpc>
                <a:spcPct val="120000"/>
              </a:lnSpc>
            </a:pPr>
            <a:r>
              <a:rPr lang="en-US" dirty="0" smtClean="0"/>
              <a:t> </a:t>
            </a:r>
            <a:r>
              <a:rPr lang="en-US" dirty="0"/>
              <a:t>An HMM is a </a:t>
            </a:r>
            <a:r>
              <a:rPr lang="en-US" dirty="0" smtClean="0"/>
              <a:t>probabilistic</a:t>
            </a:r>
            <a:r>
              <a:rPr lang="tr-TR" dirty="0" smtClean="0"/>
              <a:t> </a:t>
            </a:r>
            <a:r>
              <a:rPr lang="en-US" dirty="0" smtClean="0"/>
              <a:t>sequence </a:t>
            </a:r>
            <a:r>
              <a:rPr lang="en-US" dirty="0"/>
              <a:t>model: </a:t>
            </a:r>
            <a:endParaRPr lang="tr-TR" dirty="0" smtClean="0"/>
          </a:p>
          <a:p>
            <a:pPr lvl="1">
              <a:lnSpc>
                <a:spcPct val="120000"/>
              </a:lnSpc>
            </a:pPr>
            <a:r>
              <a:rPr lang="en-US" dirty="0" smtClean="0"/>
              <a:t>given </a:t>
            </a:r>
            <a:r>
              <a:rPr lang="en-US" dirty="0"/>
              <a:t>a sequence of units (words, letters, morphemes, </a:t>
            </a:r>
            <a:r>
              <a:rPr lang="en-US" dirty="0" smtClean="0"/>
              <a:t>sentences</a:t>
            </a:r>
            <a:r>
              <a:rPr lang="tr-TR" dirty="0" smtClean="0"/>
              <a:t>,…</a:t>
            </a:r>
            <a:r>
              <a:rPr lang="en-US" dirty="0" smtClean="0"/>
              <a:t>), </a:t>
            </a:r>
            <a:endParaRPr lang="tr-TR" dirty="0" smtClean="0"/>
          </a:p>
          <a:p>
            <a:pPr lvl="1">
              <a:lnSpc>
                <a:spcPct val="120000"/>
              </a:lnSpc>
            </a:pPr>
            <a:r>
              <a:rPr lang="tr-TR" dirty="0" smtClean="0"/>
              <a:t>c</a:t>
            </a:r>
            <a:r>
              <a:rPr lang="en-US" dirty="0" err="1" smtClean="0"/>
              <a:t>ompute</a:t>
            </a:r>
            <a:r>
              <a:rPr lang="tr-TR" dirty="0" smtClean="0"/>
              <a:t>s</a:t>
            </a:r>
            <a:r>
              <a:rPr lang="en-US" dirty="0" smtClean="0"/>
              <a:t> </a:t>
            </a:r>
            <a:r>
              <a:rPr lang="en-US" dirty="0"/>
              <a:t>a probability distribution over possible sequences of </a:t>
            </a:r>
            <a:r>
              <a:rPr lang="en-US" dirty="0" smtClean="0"/>
              <a:t>labels</a:t>
            </a:r>
            <a:r>
              <a:rPr lang="tr-TR" dirty="0" smtClean="0"/>
              <a:t> </a:t>
            </a:r>
            <a:r>
              <a:rPr lang="en-US" dirty="0" smtClean="0"/>
              <a:t>and </a:t>
            </a:r>
            <a:r>
              <a:rPr lang="en-US" dirty="0"/>
              <a:t>choose the best label sequence.</a:t>
            </a:r>
          </a:p>
          <a:p>
            <a:pPr>
              <a:lnSpc>
                <a:spcPct val="120000"/>
              </a:lnSpc>
            </a:pPr>
            <a:r>
              <a:rPr lang="en-US" dirty="0"/>
              <a:t>Sequence labeling tasks come up throughout speech and language </a:t>
            </a:r>
            <a:r>
              <a:rPr lang="en-US" dirty="0" smtClean="0"/>
              <a:t>processing.</a:t>
            </a:r>
            <a:endParaRPr lang="tr-TR" dirty="0" smtClean="0"/>
          </a:p>
          <a:p>
            <a:pPr lvl="1">
              <a:lnSpc>
                <a:spcPct val="120000"/>
              </a:lnSpc>
            </a:pPr>
            <a:r>
              <a:rPr lang="en-US" dirty="0" smtClean="0"/>
              <a:t>part-of-speech tagging</a:t>
            </a:r>
            <a:r>
              <a:rPr lang="tr-TR" smtClean="0"/>
              <a:t>: </a:t>
            </a:r>
            <a:r>
              <a:rPr lang="en-US" smtClean="0"/>
              <a:t>words to </a:t>
            </a:r>
            <a:r>
              <a:rPr lang="tr-TR" smtClean="0"/>
              <a:t>subject</a:t>
            </a:r>
            <a:r>
              <a:rPr lang="tr-TR" dirty="0" smtClean="0"/>
              <a:t>, </a:t>
            </a:r>
            <a:r>
              <a:rPr lang="tr-TR" dirty="0" err="1" smtClean="0"/>
              <a:t>object</a:t>
            </a:r>
            <a:r>
              <a:rPr lang="tr-TR" dirty="0" smtClean="0"/>
              <a:t>, </a:t>
            </a:r>
            <a:r>
              <a:rPr lang="tr-TR" dirty="0" err="1" smtClean="0"/>
              <a:t>verb</a:t>
            </a:r>
            <a:r>
              <a:rPr lang="tr-TR" dirty="0" smtClean="0"/>
              <a:t>, </a:t>
            </a:r>
            <a:r>
              <a:rPr lang="tr-TR" dirty="0" err="1" smtClean="0"/>
              <a:t>adverb</a:t>
            </a:r>
            <a:r>
              <a:rPr lang="tr-TR" dirty="0" smtClean="0"/>
              <a:t>, </a:t>
            </a:r>
            <a:r>
              <a:rPr lang="tr-TR" dirty="0" err="1" smtClean="0"/>
              <a:t>etc</a:t>
            </a:r>
            <a:r>
              <a:rPr lang="tr-TR" dirty="0" smtClean="0"/>
              <a:t>.</a:t>
            </a:r>
          </a:p>
          <a:p>
            <a:pPr lvl="1">
              <a:lnSpc>
                <a:spcPct val="120000"/>
              </a:lnSpc>
            </a:pPr>
            <a:r>
              <a:rPr lang="en-US" dirty="0" smtClean="0"/>
              <a:t>named </a:t>
            </a:r>
            <a:r>
              <a:rPr lang="en-US" dirty="0"/>
              <a:t>entity </a:t>
            </a:r>
            <a:r>
              <a:rPr lang="en-US" smtClean="0"/>
              <a:t>tagging</a:t>
            </a:r>
            <a:r>
              <a:rPr lang="tr-TR" smtClean="0"/>
              <a:t>:</a:t>
            </a:r>
            <a:r>
              <a:rPr lang="en-US" smtClean="0"/>
              <a:t> words to</a:t>
            </a:r>
            <a:r>
              <a:rPr lang="tr-TR" smtClean="0"/>
              <a:t> </a:t>
            </a:r>
            <a:r>
              <a:rPr lang="tr-TR" dirty="0" err="1" smtClean="0"/>
              <a:t>person</a:t>
            </a:r>
            <a:r>
              <a:rPr lang="tr-TR" dirty="0" smtClean="0"/>
              <a:t>, </a:t>
            </a:r>
            <a:r>
              <a:rPr lang="tr-TR" dirty="0" err="1" smtClean="0"/>
              <a:t>organization</a:t>
            </a:r>
            <a:r>
              <a:rPr lang="tr-TR" dirty="0" smtClean="0"/>
              <a:t>, time, </a:t>
            </a:r>
            <a:r>
              <a:rPr lang="tr-TR" dirty="0" err="1" smtClean="0"/>
              <a:t>place</a:t>
            </a:r>
            <a:r>
              <a:rPr lang="tr-TR" dirty="0" smtClean="0"/>
              <a:t>, </a:t>
            </a:r>
            <a:r>
              <a:rPr lang="tr-TR" dirty="0" err="1" smtClean="0"/>
              <a:t>etc</a:t>
            </a:r>
            <a:r>
              <a:rPr lang="tr-TR" smtClean="0"/>
              <a:t>.</a:t>
            </a:r>
            <a:r>
              <a:rPr lang="en-US" smtClean="0"/>
              <a:t> </a:t>
            </a:r>
          </a:p>
          <a:p>
            <a:pPr lvl="2">
              <a:lnSpc>
                <a:spcPct val="120000"/>
              </a:lnSpc>
            </a:pPr>
            <a:r>
              <a:rPr lang="en-US"/>
              <a:t>[Jim]</a:t>
            </a:r>
            <a:r>
              <a:rPr lang="en-US" baseline="-25000"/>
              <a:t>Person</a:t>
            </a:r>
            <a:r>
              <a:rPr lang="en-US"/>
              <a:t> bought 300 shares of [Acme Corp.]</a:t>
            </a:r>
            <a:r>
              <a:rPr lang="en-US" baseline="-25000"/>
              <a:t>Organization</a:t>
            </a:r>
            <a:r>
              <a:rPr lang="en-US"/>
              <a:t> in [2006]</a:t>
            </a:r>
            <a:r>
              <a:rPr lang="en-US" baseline="-25000"/>
              <a:t>Time</a:t>
            </a:r>
            <a:r>
              <a:rPr lang="en-US"/>
              <a:t>.</a:t>
            </a:r>
            <a:endParaRPr lang="tr-TR" dirty="0" smtClean="0"/>
          </a:p>
          <a:p>
            <a:pPr lvl="1">
              <a:lnSpc>
                <a:spcPct val="120000"/>
              </a:lnSpc>
            </a:pPr>
            <a:r>
              <a:rPr lang="en-US" smtClean="0"/>
              <a:t>speech recognition: audio signals to text</a:t>
            </a:r>
            <a:endParaRPr lang="tr-TR" dirty="0" smtClean="0"/>
          </a:p>
          <a:p>
            <a:pPr lvl="1">
              <a:lnSpc>
                <a:spcPct val="120000"/>
              </a:lnSpc>
            </a:pPr>
            <a:r>
              <a:rPr lang="tr-TR" err="1" smtClean="0"/>
              <a:t>text</a:t>
            </a:r>
            <a:r>
              <a:rPr lang="tr-TR" smtClean="0"/>
              <a:t> correction</a:t>
            </a:r>
            <a:r>
              <a:rPr lang="en-US" smtClean="0"/>
              <a:t>: inaccurate text to correct text</a:t>
            </a:r>
            <a:endParaRPr lang="en-US" dirty="0"/>
          </a:p>
        </p:txBody>
      </p:sp>
    </p:spTree>
    <p:extLst>
      <p:ext uri="{BB962C8B-B14F-4D97-AF65-F5344CB8AC3E}">
        <p14:creationId xmlns:p14="http://schemas.microsoft.com/office/powerpoint/2010/main" val="34177736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Language Model</a:t>
            </a:r>
            <a:endParaRPr lang="tr-TR" dirty="0"/>
          </a:p>
        </p:txBody>
      </p:sp>
      <mc:AlternateContent xmlns:mc="http://schemas.openxmlformats.org/markup-compatibility/2006">
        <mc:Choice xmlns:a14="http://schemas.microsoft.com/office/drawing/2010/main" Requires="a14">
          <p:sp>
            <p:nvSpPr>
              <p:cNvPr id="3" name="İçerik Yer Tutucusu 2"/>
              <p:cNvSpPr>
                <a:spLocks noGrp="1"/>
              </p:cNvSpPr>
              <p:nvPr>
                <p:ph idx="1"/>
              </p:nvPr>
            </p:nvSpPr>
            <p:spPr/>
            <p:txBody>
              <a:bodyPr>
                <a:normAutofit fontScale="92500" lnSpcReduction="10000"/>
              </a:bodyPr>
              <a:lstStyle/>
              <a:p>
                <a:pPr algn="just">
                  <a:spcAft>
                    <a:spcPts val="600"/>
                  </a:spcAft>
                </a:pPr>
                <a:r>
                  <a:rPr lang="en-US" dirty="0" smtClean="0"/>
                  <a:t>Prior probability of a word sequence is given by chain rule:</a:t>
                </a:r>
                <a:endParaRPr lang="tr-TR" dirty="0" smtClean="0"/>
              </a:p>
              <a:p>
                <a:pPr lvl="1" algn="just">
                  <a:spcAft>
                    <a:spcPts val="600"/>
                  </a:spcAft>
                </a:pPr>
                <a:r>
                  <a:rPr lang="tr-TR" dirty="0" smtClean="0"/>
                  <a:t>P(w</a:t>
                </a:r>
                <a:r>
                  <a:rPr lang="tr-TR" baseline="-25000" dirty="0" smtClean="0"/>
                  <a:t>1</a:t>
                </a:r>
                <a:r>
                  <a:rPr lang="tr-TR" dirty="0" smtClean="0"/>
                  <a:t>…</a:t>
                </a:r>
                <a:r>
                  <a:rPr lang="tr-TR" dirty="0" err="1" smtClean="0"/>
                  <a:t>w</a:t>
                </a:r>
                <a:r>
                  <a:rPr lang="tr-TR" baseline="-25000" dirty="0" err="1" smtClean="0"/>
                  <a:t>n</a:t>
                </a:r>
                <a:r>
                  <a:rPr lang="tr-TR" dirty="0" smtClean="0"/>
                  <a:t>)=</a:t>
                </a:r>
                <a14:m>
                  <m:oMath xmlns:m="http://schemas.openxmlformats.org/officeDocument/2006/math">
                    <m:nary>
                      <m:naryPr>
                        <m:chr m:val="∏"/>
                        <m:ctrlPr>
                          <a:rPr lang="tr-TR"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m:t>
                        </m:r>
                        <m:r>
                          <a:rPr lang="tr-TR" b="0" i="1" smtClean="0">
                            <a:latin typeface="Cambria Math"/>
                          </a:rPr>
                          <m:t>1</m:t>
                        </m:r>
                      </m:sub>
                      <m:sup>
                        <m:r>
                          <a:rPr lang="tr-TR" b="0" i="1" smtClean="0">
                            <a:latin typeface="Cambria Math"/>
                          </a:rPr>
                          <m:t>𝑛</m:t>
                        </m:r>
                      </m:sup>
                      <m:e>
                        <m:r>
                          <m:rPr>
                            <m:nor/>
                          </m:rPr>
                          <a:rPr lang="tr-TR" dirty="0"/>
                          <m:t>P</m:t>
                        </m:r>
                        <m:r>
                          <m:rPr>
                            <m:nor/>
                          </m:rPr>
                          <a:rPr lang="tr-TR" dirty="0"/>
                          <m:t>(</m:t>
                        </m:r>
                        <m:r>
                          <m:rPr>
                            <m:nor/>
                          </m:rPr>
                          <a:rPr lang="tr-TR" dirty="0"/>
                          <m:t>w</m:t>
                        </m:r>
                        <m:r>
                          <m:rPr>
                            <m:nor/>
                          </m:rPr>
                          <a:rPr lang="en-US" b="0" i="0" baseline="-25000" dirty="0" smtClean="0"/>
                          <m:t>i</m:t>
                        </m:r>
                        <m:r>
                          <m:rPr>
                            <m:nor/>
                          </m:rPr>
                          <a:rPr lang="tr-TR" b="0" i="0" dirty="0" smtClean="0"/>
                          <m:t>|</m:t>
                        </m:r>
                        <m:r>
                          <m:rPr>
                            <m:nor/>
                          </m:rPr>
                          <a:rPr lang="tr-TR" dirty="0"/>
                          <m:t>w</m:t>
                        </m:r>
                        <m:r>
                          <m:rPr>
                            <m:nor/>
                          </m:rPr>
                          <a:rPr lang="tr-TR" baseline="-25000" dirty="0"/>
                          <m:t>1</m:t>
                        </m:r>
                        <m:r>
                          <m:rPr>
                            <m:nor/>
                          </m:rPr>
                          <a:rPr lang="tr-TR" dirty="0"/>
                          <m:t>…</m:t>
                        </m:r>
                        <m:r>
                          <m:rPr>
                            <m:nor/>
                          </m:rPr>
                          <a:rPr lang="tr-TR" dirty="0"/>
                          <m:t>w</m:t>
                        </m:r>
                        <m:r>
                          <m:rPr>
                            <m:nor/>
                          </m:rPr>
                          <a:rPr lang="en-US" b="0" i="0" baseline="-25000" dirty="0" smtClean="0"/>
                          <m:t>i</m:t>
                        </m:r>
                        <m:r>
                          <m:rPr>
                            <m:nor/>
                          </m:rPr>
                          <a:rPr lang="en-US" b="0" i="0" baseline="-25000" dirty="0" smtClean="0"/>
                          <m:t>−</m:t>
                        </m:r>
                        <m:r>
                          <m:rPr>
                            <m:nor/>
                          </m:rPr>
                          <a:rPr lang="en-US" b="0" i="0" baseline="-25000" dirty="0" smtClean="0"/>
                          <m:t>1</m:t>
                        </m:r>
                      </m:e>
                    </m:nary>
                  </m:oMath>
                </a14:m>
                <a:r>
                  <a:rPr lang="en-US" dirty="0" smtClean="0"/>
                  <a:t>)</a:t>
                </a:r>
                <a:endParaRPr lang="tr-TR" dirty="0" smtClean="0"/>
              </a:p>
              <a:p>
                <a:pPr algn="just">
                  <a:spcAft>
                    <a:spcPts val="600"/>
                  </a:spcAft>
                </a:pPr>
                <a:r>
                  <a:rPr lang="tr-TR" dirty="0" err="1" smtClean="0"/>
                  <a:t>Bigram</a:t>
                </a:r>
                <a:r>
                  <a:rPr lang="tr-TR" dirty="0" smtClean="0"/>
                  <a:t> model (</a:t>
                </a:r>
                <a:r>
                  <a:rPr lang="tr-TR" dirty="0" err="1" smtClean="0"/>
                  <a:t>first-order</a:t>
                </a:r>
                <a:r>
                  <a:rPr lang="tr-TR" dirty="0" smtClean="0"/>
                  <a:t> </a:t>
                </a:r>
                <a:r>
                  <a:rPr lang="tr-TR" dirty="0" err="1" smtClean="0"/>
                  <a:t>Markov</a:t>
                </a:r>
                <a:r>
                  <a:rPr lang="tr-TR" dirty="0" smtClean="0"/>
                  <a:t> </a:t>
                </a:r>
                <a:r>
                  <a:rPr lang="tr-TR" dirty="0" err="1" smtClean="0"/>
                  <a:t>Assumption</a:t>
                </a:r>
                <a:r>
                  <a:rPr lang="tr-TR" dirty="0" smtClean="0"/>
                  <a:t>):</a:t>
                </a:r>
              </a:p>
              <a:p>
                <a:pPr lvl="1" algn="just">
                  <a:spcAft>
                    <a:spcPts val="600"/>
                  </a:spcAft>
                </a:pPr>
                <a14:m>
                  <m:oMath xmlns:m="http://schemas.openxmlformats.org/officeDocument/2006/math">
                    <m:r>
                      <m:rPr>
                        <m:nor/>
                      </m:rPr>
                      <a:rPr lang="tr-TR" dirty="0"/>
                      <m:t>P</m:t>
                    </m:r>
                    <m:r>
                      <m:rPr>
                        <m:nor/>
                      </m:rPr>
                      <a:rPr lang="tr-TR" dirty="0"/>
                      <m:t>(</m:t>
                    </m:r>
                    <m:r>
                      <m:rPr>
                        <m:nor/>
                      </m:rPr>
                      <a:rPr lang="tr-TR" dirty="0"/>
                      <m:t>w</m:t>
                    </m:r>
                    <m:r>
                      <m:rPr>
                        <m:nor/>
                      </m:rPr>
                      <a:rPr lang="en-US" baseline="-25000" dirty="0"/>
                      <m:t>i</m:t>
                    </m:r>
                    <m:r>
                      <m:rPr>
                        <m:nor/>
                      </m:rPr>
                      <a:rPr lang="tr-TR" dirty="0"/>
                      <m:t>|</m:t>
                    </m:r>
                    <m:r>
                      <m:rPr>
                        <m:nor/>
                      </m:rPr>
                      <a:rPr lang="tr-TR" dirty="0"/>
                      <m:t>w</m:t>
                    </m:r>
                    <m:r>
                      <m:rPr>
                        <m:nor/>
                      </m:rPr>
                      <a:rPr lang="tr-TR" baseline="-25000" dirty="0"/>
                      <m:t>1</m:t>
                    </m:r>
                    <m:r>
                      <m:rPr>
                        <m:nor/>
                      </m:rPr>
                      <a:rPr lang="tr-TR" dirty="0"/>
                      <m:t>…</m:t>
                    </m:r>
                    <m:r>
                      <m:rPr>
                        <m:nor/>
                      </m:rPr>
                      <a:rPr lang="tr-TR" dirty="0"/>
                      <m:t>w</m:t>
                    </m:r>
                    <m:r>
                      <m:rPr>
                        <m:nor/>
                      </m:rPr>
                      <a:rPr lang="en-US" baseline="-25000" dirty="0"/>
                      <m:t>i</m:t>
                    </m:r>
                    <m:r>
                      <m:rPr>
                        <m:nor/>
                      </m:rPr>
                      <a:rPr lang="en-US" baseline="-25000" dirty="0"/>
                      <m:t>−</m:t>
                    </m:r>
                    <m:r>
                      <m:rPr>
                        <m:nor/>
                      </m:rPr>
                      <a:rPr lang="en-US" baseline="-25000" dirty="0"/>
                      <m:t>1</m:t>
                    </m:r>
                    <m:r>
                      <m:rPr>
                        <m:nor/>
                      </m:rPr>
                      <a:rPr lang="en-US" dirty="0"/>
                      <m:t>)</m:t>
                    </m:r>
                    <m:r>
                      <a:rPr lang="tr-TR" i="1" dirty="0" smtClean="0">
                        <a:latin typeface="Cambria Math"/>
                        <a:ea typeface="Cambria Math"/>
                      </a:rPr>
                      <m:t>≈</m:t>
                    </m:r>
                    <m:r>
                      <m:rPr>
                        <m:nor/>
                      </m:rPr>
                      <a:rPr lang="tr-TR" dirty="0"/>
                      <m:t>P</m:t>
                    </m:r>
                    <m:r>
                      <m:rPr>
                        <m:nor/>
                      </m:rPr>
                      <a:rPr lang="tr-TR" dirty="0"/>
                      <m:t>(</m:t>
                    </m:r>
                    <m:r>
                      <m:rPr>
                        <m:nor/>
                      </m:rPr>
                      <a:rPr lang="tr-TR" dirty="0"/>
                      <m:t>w</m:t>
                    </m:r>
                    <m:r>
                      <m:rPr>
                        <m:nor/>
                      </m:rPr>
                      <a:rPr lang="en-US" baseline="-25000" dirty="0"/>
                      <m:t>i</m:t>
                    </m:r>
                    <m:r>
                      <m:rPr>
                        <m:nor/>
                      </m:rPr>
                      <a:rPr lang="tr-TR" dirty="0"/>
                      <m:t>|</m:t>
                    </m:r>
                    <m:r>
                      <m:rPr>
                        <m:nor/>
                      </m:rPr>
                      <a:rPr lang="tr-TR" dirty="0"/>
                      <m:t>w</m:t>
                    </m:r>
                    <m:r>
                      <m:rPr>
                        <m:nor/>
                      </m:rPr>
                      <a:rPr lang="en-US" baseline="-25000" dirty="0"/>
                      <m:t>i</m:t>
                    </m:r>
                    <m:r>
                      <m:rPr>
                        <m:nor/>
                      </m:rPr>
                      <a:rPr lang="en-US" baseline="-25000" dirty="0"/>
                      <m:t>−</m:t>
                    </m:r>
                    <m:r>
                      <m:rPr>
                        <m:nor/>
                      </m:rPr>
                      <a:rPr lang="en-US" baseline="-25000" dirty="0"/>
                      <m:t>1</m:t>
                    </m:r>
                  </m:oMath>
                </a14:m>
                <a:r>
                  <a:rPr lang="en-US" dirty="0" smtClean="0"/>
                  <a:t>)</a:t>
                </a:r>
                <a:endParaRPr lang="tr-TR" dirty="0"/>
              </a:p>
              <a:p>
                <a:pPr algn="just">
                  <a:spcAft>
                    <a:spcPts val="600"/>
                  </a:spcAft>
                </a:pPr>
                <a:r>
                  <a:rPr lang="en-US" dirty="0" smtClean="0"/>
                  <a:t>Train </a:t>
                </a:r>
                <a:r>
                  <a:rPr lang="en-US" dirty="0"/>
                  <a:t>by counting all word pairs in a large text corpus</a:t>
                </a:r>
              </a:p>
              <a:p>
                <a:pPr algn="just">
                  <a:spcAft>
                    <a:spcPts val="600"/>
                  </a:spcAft>
                </a:pPr>
                <a:r>
                  <a:rPr lang="en-US" dirty="0"/>
                  <a:t>More sophisticated models (trigrams, grammars, etc.) help a little bit</a:t>
                </a:r>
                <a:endParaRPr lang="tr-TR" dirty="0"/>
              </a:p>
            </p:txBody>
          </p:sp>
        </mc:Choice>
        <mc:Fallback>
          <p:sp>
            <p:nvSpPr>
              <p:cNvPr id="3" name="İçerik Yer Tutucusu 2"/>
              <p:cNvSpPr>
                <a:spLocks noGrp="1" noRot="1" noChangeAspect="1" noMove="1" noResize="1" noEditPoints="1" noAdjustHandles="1" noChangeArrowheads="1" noChangeShapeType="1" noTextEdit="1"/>
              </p:cNvSpPr>
              <p:nvPr>
                <p:ph idx="1"/>
              </p:nvPr>
            </p:nvSpPr>
            <p:spPr>
              <a:blipFill>
                <a:blip r:embed="rId2"/>
                <a:stretch>
                  <a:fillRect l="-1481" t="-2695" r="-1704" b="-3639"/>
                </a:stretch>
              </a:blipFill>
            </p:spPr>
            <p:txBody>
              <a:bodyPr/>
              <a:lstStyle/>
              <a:p>
                <a:r>
                  <a:rPr lang="en-US">
                    <a:noFill/>
                  </a:rPr>
                  <a:t> </a:t>
                </a:r>
              </a:p>
            </p:txBody>
          </p:sp>
        </mc:Fallback>
      </mc:AlternateContent>
    </p:spTree>
    <p:extLst>
      <p:ext uri="{BB962C8B-B14F-4D97-AF65-F5344CB8AC3E}">
        <p14:creationId xmlns:p14="http://schemas.microsoft.com/office/powerpoint/2010/main" val="4944441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Combined</a:t>
            </a:r>
            <a:r>
              <a:rPr lang="tr-TR" dirty="0" smtClean="0"/>
              <a:t> HMM</a:t>
            </a:r>
            <a:endParaRPr lang="tr-TR" dirty="0"/>
          </a:p>
        </p:txBody>
      </p:sp>
      <p:sp>
        <p:nvSpPr>
          <p:cNvPr id="3" name="İçerik Yer Tutucusu 2"/>
          <p:cNvSpPr>
            <a:spLocks noGrp="1"/>
          </p:cNvSpPr>
          <p:nvPr>
            <p:ph idx="1"/>
          </p:nvPr>
        </p:nvSpPr>
        <p:spPr>
          <a:xfrm>
            <a:off x="457200" y="1600200"/>
            <a:ext cx="8229600" cy="4781128"/>
          </a:xfrm>
        </p:spPr>
        <p:txBody>
          <a:bodyPr>
            <a:normAutofit fontScale="77500" lnSpcReduction="20000"/>
          </a:bodyPr>
          <a:lstStyle/>
          <a:p>
            <a:pPr algn="just">
              <a:lnSpc>
                <a:spcPct val="120000"/>
              </a:lnSpc>
            </a:pPr>
            <a:r>
              <a:rPr lang="en-US" dirty="0"/>
              <a:t>States of the combined </a:t>
            </a:r>
            <a:r>
              <a:rPr lang="en-US" dirty="0" err="1"/>
              <a:t>language+word+phone</a:t>
            </a:r>
            <a:r>
              <a:rPr lang="en-US" dirty="0"/>
              <a:t> model are </a:t>
            </a:r>
            <a:r>
              <a:rPr lang="en-US" dirty="0" err="1"/>
              <a:t>labelled</a:t>
            </a:r>
            <a:r>
              <a:rPr lang="en-US" dirty="0"/>
              <a:t> </a:t>
            </a:r>
            <a:r>
              <a:rPr lang="en-US" dirty="0" smtClean="0"/>
              <a:t>by</a:t>
            </a:r>
            <a:endParaRPr lang="tr-TR" dirty="0" smtClean="0"/>
          </a:p>
          <a:p>
            <a:pPr marL="971550" lvl="1" indent="-514350" algn="just">
              <a:lnSpc>
                <a:spcPct val="120000"/>
              </a:lnSpc>
              <a:buFont typeface="+mj-lt"/>
              <a:buAutoNum type="arabicPeriod"/>
            </a:pPr>
            <a:r>
              <a:rPr lang="en-US" dirty="0" smtClean="0"/>
              <a:t>the </a:t>
            </a:r>
            <a:r>
              <a:rPr lang="en-US" dirty="0"/>
              <a:t>word we're in </a:t>
            </a:r>
            <a:endParaRPr lang="tr-TR" dirty="0" smtClean="0"/>
          </a:p>
          <a:p>
            <a:pPr marL="971550" lvl="1" indent="-514350" algn="just">
              <a:lnSpc>
                <a:spcPct val="120000"/>
              </a:lnSpc>
              <a:buFont typeface="+mj-lt"/>
              <a:buAutoNum type="arabicPeriod"/>
            </a:pPr>
            <a:r>
              <a:rPr lang="en-US" dirty="0" smtClean="0"/>
              <a:t>the </a:t>
            </a:r>
            <a:r>
              <a:rPr lang="en-US" dirty="0"/>
              <a:t>phone in that </a:t>
            </a:r>
            <a:r>
              <a:rPr lang="en-US" dirty="0" smtClean="0"/>
              <a:t>word</a:t>
            </a:r>
            <a:endParaRPr lang="tr-TR" dirty="0" smtClean="0"/>
          </a:p>
          <a:p>
            <a:pPr marL="971550" lvl="1" indent="-514350" algn="just">
              <a:lnSpc>
                <a:spcPct val="120000"/>
              </a:lnSpc>
              <a:buFont typeface="+mj-lt"/>
              <a:buAutoNum type="arabicPeriod"/>
            </a:pPr>
            <a:r>
              <a:rPr lang="en-US" dirty="0" smtClean="0"/>
              <a:t>the </a:t>
            </a:r>
            <a:r>
              <a:rPr lang="en-US" dirty="0"/>
              <a:t>phone </a:t>
            </a:r>
            <a:r>
              <a:rPr lang="en-US" dirty="0" smtClean="0"/>
              <a:t>state in </a:t>
            </a:r>
            <a:r>
              <a:rPr lang="en-US" dirty="0"/>
              <a:t>that phone</a:t>
            </a:r>
          </a:p>
          <a:p>
            <a:pPr algn="just">
              <a:lnSpc>
                <a:spcPct val="120000"/>
              </a:lnSpc>
            </a:pPr>
            <a:r>
              <a:rPr lang="en-US" dirty="0"/>
              <a:t>Viterbi algorithm </a:t>
            </a:r>
            <a:r>
              <a:rPr lang="tr-TR" dirty="0" smtClean="0"/>
              <a:t>fi</a:t>
            </a:r>
            <a:r>
              <a:rPr lang="en-US" dirty="0" err="1" smtClean="0"/>
              <a:t>nds</a:t>
            </a:r>
            <a:r>
              <a:rPr lang="en-US" dirty="0" smtClean="0"/>
              <a:t> </a:t>
            </a:r>
            <a:r>
              <a:rPr lang="en-US" dirty="0"/>
              <a:t>the most likely phone state sequence</a:t>
            </a:r>
          </a:p>
          <a:p>
            <a:pPr algn="just">
              <a:lnSpc>
                <a:spcPct val="120000"/>
              </a:lnSpc>
            </a:pPr>
            <a:r>
              <a:rPr lang="en-US" dirty="0"/>
              <a:t>Does segmentation by considering all possible word sequences and boundaries</a:t>
            </a:r>
          </a:p>
          <a:p>
            <a:pPr algn="just">
              <a:lnSpc>
                <a:spcPct val="120000"/>
              </a:lnSpc>
            </a:pPr>
            <a:r>
              <a:rPr lang="en-US" dirty="0"/>
              <a:t>Doesn't always give the most likely word sequence </a:t>
            </a:r>
            <a:r>
              <a:rPr lang="en-US" dirty="0" smtClean="0"/>
              <a:t>because</a:t>
            </a:r>
            <a:r>
              <a:rPr lang="tr-TR" dirty="0" smtClean="0"/>
              <a:t> </a:t>
            </a:r>
            <a:r>
              <a:rPr lang="en-US" dirty="0" smtClean="0"/>
              <a:t>each </a:t>
            </a:r>
            <a:r>
              <a:rPr lang="en-US" dirty="0"/>
              <a:t>word sequence is the sum over many state sequences</a:t>
            </a:r>
            <a:endParaRPr lang="tr-TR" dirty="0"/>
          </a:p>
        </p:txBody>
      </p:sp>
    </p:spTree>
    <p:extLst>
      <p:ext uri="{BB962C8B-B14F-4D97-AF65-F5344CB8AC3E}">
        <p14:creationId xmlns:p14="http://schemas.microsoft.com/office/powerpoint/2010/main" val="11887282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DBNs</a:t>
            </a:r>
            <a:r>
              <a:rPr lang="tr-TR" dirty="0" smtClean="0"/>
              <a:t> </a:t>
            </a:r>
            <a:r>
              <a:rPr lang="tr-TR" dirty="0" err="1" smtClean="0"/>
              <a:t>for</a:t>
            </a:r>
            <a:r>
              <a:rPr lang="tr-TR" dirty="0" smtClean="0"/>
              <a:t> Speech </a:t>
            </a:r>
            <a:r>
              <a:rPr lang="tr-TR" dirty="0" err="1" smtClean="0"/>
              <a:t>Recognition</a:t>
            </a:r>
            <a:endParaRPr lang="tr-TR" dirty="0"/>
          </a:p>
        </p:txBody>
      </p:sp>
      <p:sp>
        <p:nvSpPr>
          <p:cNvPr id="3" name="İçerik Yer Tutucusu 2"/>
          <p:cNvSpPr>
            <a:spLocks noGrp="1"/>
          </p:cNvSpPr>
          <p:nvPr>
            <p:ph idx="1"/>
          </p:nvPr>
        </p:nvSpPr>
        <p:spPr>
          <a:xfrm>
            <a:off x="457200" y="1600201"/>
            <a:ext cx="8229600" cy="1180728"/>
          </a:xfrm>
        </p:spPr>
        <p:txBody>
          <a:bodyPr>
            <a:normAutofit/>
          </a:bodyPr>
          <a:lstStyle/>
          <a:p>
            <a:pPr>
              <a:lnSpc>
                <a:spcPct val="120000"/>
              </a:lnSpc>
            </a:pPr>
            <a:r>
              <a:rPr lang="en-US" sz="2400" dirty="0" smtClean="0"/>
              <a:t>Also </a:t>
            </a:r>
            <a:r>
              <a:rPr lang="en-US" sz="2400" dirty="0"/>
              <a:t>easy to add variables for, e.g., gender, accent, speed</a:t>
            </a:r>
            <a:r>
              <a:rPr lang="en-US" sz="2400" dirty="0" smtClean="0"/>
              <a:t>.</a:t>
            </a:r>
            <a:endParaRPr lang="tr-TR" sz="2400" dirty="0" smtClean="0"/>
          </a:p>
          <a:p>
            <a:pPr>
              <a:lnSpc>
                <a:spcPct val="120000"/>
              </a:lnSpc>
            </a:pPr>
            <a:r>
              <a:rPr lang="tr-TR" sz="2400" smtClean="0"/>
              <a:t>E</a:t>
            </a:r>
            <a:r>
              <a:rPr lang="en-US" sz="2400" smtClean="0"/>
              <a:t>rror</a:t>
            </a:r>
            <a:r>
              <a:rPr lang="en-US" sz="2400" dirty="0" smtClean="0"/>
              <a:t> </a:t>
            </a:r>
            <a:r>
              <a:rPr lang="en-US" sz="2400" dirty="0"/>
              <a:t>reduction over </a:t>
            </a:r>
            <a:r>
              <a:rPr lang="en-US" sz="2400" dirty="0" smtClean="0"/>
              <a:t>HMMs</a:t>
            </a:r>
            <a:r>
              <a:rPr lang="tr-TR" sz="2400" dirty="0" smtClean="0"/>
              <a:t> is </a:t>
            </a:r>
            <a:r>
              <a:rPr lang="tr-TR" sz="2400" dirty="0" err="1" smtClean="0"/>
              <a:t>high</a:t>
            </a:r>
            <a:endParaRPr lang="en-US" sz="2400" dirty="0"/>
          </a:p>
        </p:txBody>
      </p:sp>
      <p:pic>
        <p:nvPicPr>
          <p:cNvPr id="8194"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48182" y="2852936"/>
            <a:ext cx="7328867" cy="354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82686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Additional</a:t>
            </a:r>
            <a:r>
              <a:rPr lang="tr-TR" dirty="0" smtClean="0"/>
              <a:t> </a:t>
            </a:r>
            <a:r>
              <a:rPr lang="tr-TR" dirty="0" err="1" smtClean="0"/>
              <a:t>Resources</a:t>
            </a:r>
            <a:endParaRPr lang="tr-TR" dirty="0"/>
          </a:p>
        </p:txBody>
      </p:sp>
      <p:sp>
        <p:nvSpPr>
          <p:cNvPr id="3" name="İçerik Yer Tutucusu 2"/>
          <p:cNvSpPr>
            <a:spLocks noGrp="1"/>
          </p:cNvSpPr>
          <p:nvPr>
            <p:ph idx="1"/>
          </p:nvPr>
        </p:nvSpPr>
        <p:spPr/>
        <p:txBody>
          <a:bodyPr/>
          <a:lstStyle/>
          <a:p>
            <a:r>
              <a:rPr lang="en-US" dirty="0"/>
              <a:t>Speech and Language </a:t>
            </a:r>
            <a:r>
              <a:rPr lang="en-US" dirty="0" smtClean="0"/>
              <a:t>Processing</a:t>
            </a:r>
            <a:r>
              <a:rPr lang="tr-TR" dirty="0" smtClean="0"/>
              <a:t>, </a:t>
            </a:r>
            <a:r>
              <a:rPr lang="en-US" dirty="0" smtClean="0"/>
              <a:t>Daniel </a:t>
            </a:r>
            <a:r>
              <a:rPr lang="en-US" dirty="0" err="1"/>
              <a:t>Jurafsky</a:t>
            </a:r>
            <a:r>
              <a:rPr lang="en-US" dirty="0"/>
              <a:t> &amp; James H. </a:t>
            </a:r>
            <a:r>
              <a:rPr lang="en-US" dirty="0" smtClean="0"/>
              <a:t>Martin, 201</a:t>
            </a:r>
            <a:r>
              <a:rPr lang="tr-TR" dirty="0" smtClean="0"/>
              <a:t>6</a:t>
            </a:r>
            <a:r>
              <a:rPr lang="en-US" dirty="0" smtClean="0"/>
              <a:t>.</a:t>
            </a:r>
            <a:endParaRPr lang="tr-TR" dirty="0" smtClean="0"/>
          </a:p>
          <a:p>
            <a:endParaRPr lang="tr-TR" dirty="0"/>
          </a:p>
        </p:txBody>
      </p:sp>
    </p:spTree>
    <p:extLst>
      <p:ext uri="{BB962C8B-B14F-4D97-AF65-F5344CB8AC3E}">
        <p14:creationId xmlns:p14="http://schemas.microsoft.com/office/powerpoint/2010/main" val="12216861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cap="none" smtClean="0"/>
              <a:t>Homework </a:t>
            </a:r>
            <a:r>
              <a:rPr lang="en-US" cap="none" smtClean="0"/>
              <a:t>III</a:t>
            </a:r>
            <a:endParaRPr lang="en-US" cap="none" dirty="0"/>
          </a:p>
        </p:txBody>
      </p:sp>
      <p:sp>
        <p:nvSpPr>
          <p:cNvPr id="3" name="İçerik Yer Tutucusu 2"/>
          <p:cNvSpPr>
            <a:spLocks noGrp="1"/>
          </p:cNvSpPr>
          <p:nvPr>
            <p:ph idx="1"/>
          </p:nvPr>
        </p:nvSpPr>
        <p:spPr>
          <a:xfrm>
            <a:off x="768096" y="1417638"/>
            <a:ext cx="7918704" cy="4963690"/>
          </a:xfrm>
        </p:spPr>
        <p:txBody>
          <a:bodyPr vert="horz" lIns="91440" tIns="45720" rIns="91440" bIns="45720" rtlCol="0">
            <a:noAutofit/>
          </a:bodyPr>
          <a:lstStyle/>
          <a:p>
            <a:r>
              <a:rPr lang="en-US" sz="2000" smtClean="0"/>
              <a:t>Paylaşılan</a:t>
            </a:r>
            <a:r>
              <a:rPr lang="tr-TR" sz="2000" smtClean="0"/>
              <a:t> </a:t>
            </a:r>
            <a:r>
              <a:rPr lang="tr-TR" sz="2000"/>
              <a:t>letter_recognition.data </a:t>
            </a:r>
            <a:r>
              <a:rPr lang="en-US" sz="2000" smtClean="0"/>
              <a:t>veri kümesinde t</a:t>
            </a:r>
            <a:r>
              <a:rPr lang="tr-TR" sz="2000" smtClean="0"/>
              <a:t>oy </a:t>
            </a:r>
            <a:r>
              <a:rPr lang="tr-TR" sz="2000"/>
              <a:t>Bayés (naïve Bayés) yöntemiyle A’dan Z’ye 26 farklı harfin </a:t>
            </a:r>
            <a:r>
              <a:rPr lang="tr-TR" sz="2000" smtClean="0"/>
              <a:t>sınıflandırılması</a:t>
            </a:r>
            <a:r>
              <a:rPr lang="en-US" sz="2000" smtClean="0"/>
              <a:t>nı </a:t>
            </a:r>
            <a:r>
              <a:rPr lang="tr-TR" sz="2000" smtClean="0"/>
              <a:t>gerçekleştiri</a:t>
            </a:r>
            <a:r>
              <a:rPr lang="en-US" sz="2000" smtClean="0"/>
              <a:t>niz</a:t>
            </a:r>
            <a:r>
              <a:rPr lang="tr-TR" sz="2000" smtClean="0"/>
              <a:t>.</a:t>
            </a:r>
            <a:r>
              <a:rPr lang="en-US" sz="2000" smtClean="0"/>
              <a:t> Veride,</a:t>
            </a:r>
          </a:p>
          <a:p>
            <a:pPr lvl="1"/>
            <a:r>
              <a:rPr lang="tr-TR" sz="1600" smtClean="0"/>
              <a:t>Farklı </a:t>
            </a:r>
            <a:r>
              <a:rPr lang="tr-TR" sz="1600"/>
              <a:t>font ve rasgele tahrifat ile çeşitlendirilen 26 harf </a:t>
            </a:r>
            <a:r>
              <a:rPr lang="tr-TR" sz="1600" smtClean="0"/>
              <a:t>için </a:t>
            </a:r>
            <a:r>
              <a:rPr lang="tr-TR" sz="1600"/>
              <a:t>harfi sınırlandıran kutular üzerinden kutunun yatay ve düşey koordinatı, kutunun eni ve boyu, görüntü içerisindeki harfi ifade eden piksellerin sayısı benzeri 16 adet özellik </a:t>
            </a:r>
            <a:r>
              <a:rPr lang="tr-TR" sz="1600" smtClean="0"/>
              <a:t>çıkartılmıştır.</a:t>
            </a:r>
            <a:endParaRPr lang="en-US" sz="1600" smtClean="0"/>
          </a:p>
          <a:p>
            <a:pPr lvl="1"/>
            <a:r>
              <a:rPr lang="en-US" sz="1600" smtClean="0"/>
              <a:t>İ</a:t>
            </a:r>
            <a:r>
              <a:rPr lang="tr-TR" sz="1600" smtClean="0"/>
              <a:t>lk satırda sütun açıklamaları, takip eden 20000 satırda ise örneklerle (samples) düzenlenmiştir. </a:t>
            </a:r>
            <a:endParaRPr lang="en-US" sz="1600" smtClean="0"/>
          </a:p>
          <a:p>
            <a:pPr lvl="1"/>
            <a:r>
              <a:rPr lang="tr-TR" sz="1600" smtClean="0"/>
              <a:t>Her </a:t>
            </a:r>
            <a:r>
              <a:rPr lang="tr-TR" sz="1600"/>
              <a:t>bir örnek harfin türü ve [0-15] değerleri arasında sayısallaştırılan 16 adet özelliği barındırır. </a:t>
            </a:r>
            <a:endParaRPr lang="en-US" sz="1600" smtClean="0"/>
          </a:p>
          <a:p>
            <a:r>
              <a:rPr lang="en-US" sz="2000" smtClean="0"/>
              <a:t>Verideki </a:t>
            </a:r>
            <a:r>
              <a:rPr lang="tr-TR" sz="2000" smtClean="0"/>
              <a:t>örnekler </a:t>
            </a:r>
            <a:r>
              <a:rPr lang="tr-TR" sz="2000"/>
              <a:t>içerisinden ilk 16000 tanesi ile toy Bayés modeli oluşturulacak son 4000 tanesi ile de model sınanacaktır. </a:t>
            </a:r>
            <a:endParaRPr lang="en-US" sz="2000" smtClean="0"/>
          </a:p>
          <a:p>
            <a:pPr lvl="1"/>
            <a:r>
              <a:rPr lang="tr-TR" sz="1600" smtClean="0"/>
              <a:t>Dosya </a:t>
            </a:r>
            <a:r>
              <a:rPr lang="tr-TR" sz="1600"/>
              <a:t>içerisindeki örnekleri okuyan ve gruplandıran LR.py uygulaması referans olarak paylaşılmıştır. </a:t>
            </a:r>
            <a:endParaRPr lang="en-US" sz="1600" smtClean="0"/>
          </a:p>
          <a:p>
            <a:r>
              <a:rPr lang="tr-TR" sz="2000" smtClean="0"/>
              <a:t>Olasılık </a:t>
            </a:r>
            <a:r>
              <a:rPr lang="tr-TR" sz="2000"/>
              <a:t>modelini oluşturabilmek için </a:t>
            </a:r>
            <a:r>
              <a:rPr lang="en-US" sz="2000" smtClean="0"/>
              <a:t>bu slaytın notlar kısmında verilen</a:t>
            </a:r>
            <a:r>
              <a:rPr lang="tr-TR" sz="2000" smtClean="0"/>
              <a:t> </a:t>
            </a:r>
            <a:r>
              <a:rPr lang="tr-TR" sz="2000"/>
              <a:t>adımlar takip edilmelidir.</a:t>
            </a:r>
            <a:endParaRPr lang="en-US" sz="2000"/>
          </a:p>
          <a:p>
            <a:pPr lvl="1"/>
            <a:endParaRPr lang="en-US" sz="1800"/>
          </a:p>
          <a:p>
            <a:pPr>
              <a:lnSpc>
                <a:spcPct val="120000"/>
              </a:lnSpc>
            </a:pPr>
            <a:endParaRPr lang="en-US" sz="2000"/>
          </a:p>
          <a:p>
            <a:pPr lvl="1"/>
            <a:endParaRPr lang="en-US" sz="1600"/>
          </a:p>
        </p:txBody>
      </p:sp>
    </p:spTree>
    <p:extLst>
      <p:ext uri="{BB962C8B-B14F-4D97-AF65-F5344CB8AC3E}">
        <p14:creationId xmlns:p14="http://schemas.microsoft.com/office/powerpoint/2010/main" val="31664477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Homework </a:t>
            </a:r>
            <a:r>
              <a:rPr lang="en-US" smtClean="0"/>
              <a:t>III </a:t>
            </a:r>
            <a:r>
              <a:rPr lang="en-US"/>
              <a:t>(Devam)</a:t>
            </a:r>
          </a:p>
        </p:txBody>
      </p:sp>
      <p:sp>
        <p:nvSpPr>
          <p:cNvPr id="3" name="İçerik Yer Tutucusu 2"/>
          <p:cNvSpPr>
            <a:spLocks noGrp="1"/>
          </p:cNvSpPr>
          <p:nvPr>
            <p:ph idx="1"/>
          </p:nvPr>
        </p:nvSpPr>
        <p:spPr>
          <a:xfrm>
            <a:off x="457200" y="1600200"/>
            <a:ext cx="8229600" cy="4781128"/>
          </a:xfrm>
        </p:spPr>
        <p:txBody>
          <a:bodyPr vert="horz" lIns="91440" tIns="45720" rIns="91440" bIns="45720" rtlCol="0">
            <a:normAutofit/>
          </a:bodyPr>
          <a:lstStyle/>
          <a:p>
            <a:pPr lvl="0"/>
            <a:r>
              <a:rPr lang="tr-TR" sz="2400"/>
              <a:t>Geliştirmiş olduğunuz sistemde toy Bayés </a:t>
            </a:r>
            <a:r>
              <a:rPr lang="en-US" sz="2400" smtClean="0"/>
              <a:t>sınıflandırıcıyı nasıl tasarladığınızı</a:t>
            </a:r>
            <a:r>
              <a:rPr lang="tr-TR" sz="2400" smtClean="0"/>
              <a:t> </a:t>
            </a:r>
            <a:r>
              <a:rPr lang="tr-TR" sz="2400"/>
              <a:t>kısaca özetleyiniz.</a:t>
            </a:r>
            <a:endParaRPr lang="en-US" sz="2400"/>
          </a:p>
          <a:p>
            <a:pPr lvl="0"/>
            <a:r>
              <a:rPr lang="tr-TR" sz="2400"/>
              <a:t>Histogram gösterimini kullanarak </a:t>
            </a:r>
            <a:r>
              <a:rPr lang="en-US" sz="2400" smtClean="0"/>
              <a:t>tüm harfler için </a:t>
            </a:r>
            <a:r>
              <a:rPr lang="tr-TR" sz="2400" smtClean="0"/>
              <a:t>öncül </a:t>
            </a:r>
            <a:r>
              <a:rPr lang="tr-TR" sz="2400"/>
              <a:t>olasılık dağılımını </a:t>
            </a:r>
            <a:r>
              <a:rPr lang="en-US" sz="2400" smtClean="0"/>
              <a:t>çizdiriniz.</a:t>
            </a:r>
          </a:p>
          <a:p>
            <a:pPr lvl="0"/>
            <a:r>
              <a:rPr lang="tr-TR" sz="2400"/>
              <a:t>Histogram </a:t>
            </a:r>
            <a:r>
              <a:rPr lang="tr-TR" sz="2400" smtClean="0"/>
              <a:t>gösterimini</a:t>
            </a:r>
            <a:r>
              <a:rPr lang="en-US" sz="2400" smtClean="0"/>
              <a:t> kullanarak</a:t>
            </a:r>
            <a:r>
              <a:rPr lang="tr-TR" sz="2400" smtClean="0"/>
              <a:t> </a:t>
            </a:r>
            <a:r>
              <a:rPr lang="en-US" sz="2400" smtClean="0"/>
              <a:t>5 farklı</a:t>
            </a:r>
            <a:r>
              <a:rPr lang="tr-TR" sz="2400" smtClean="0"/>
              <a:t> </a:t>
            </a:r>
            <a:r>
              <a:rPr lang="tr-TR" sz="2400"/>
              <a:t>harf ve </a:t>
            </a:r>
            <a:r>
              <a:rPr lang="en-US" sz="2400" smtClean="0"/>
              <a:t>3 farklı </a:t>
            </a:r>
            <a:r>
              <a:rPr lang="tr-TR" sz="2400" smtClean="0"/>
              <a:t>özellik </a:t>
            </a:r>
            <a:r>
              <a:rPr lang="tr-TR" sz="2400"/>
              <a:t>için </a:t>
            </a:r>
            <a:r>
              <a:rPr lang="tr-TR" sz="2400" smtClean="0"/>
              <a:t>soncul </a:t>
            </a:r>
            <a:r>
              <a:rPr lang="tr-TR" sz="2400"/>
              <a:t>olasılık dağılımını çizdiriniz</a:t>
            </a:r>
            <a:r>
              <a:rPr lang="tr-TR" sz="2400" smtClean="0"/>
              <a:t>.</a:t>
            </a:r>
            <a:endParaRPr lang="en-US" sz="2400" smtClean="0"/>
          </a:p>
          <a:p>
            <a:pPr lvl="1"/>
            <a:r>
              <a:rPr lang="en-US" sz="2000" smtClean="0"/>
              <a:t>Farklı harfleri aynı grafik üzerinde çizdirerek 3 ayrı grafik oluşturunuz.</a:t>
            </a:r>
            <a:endParaRPr lang="en-US" sz="2000"/>
          </a:p>
          <a:p>
            <a:pPr lvl="0"/>
            <a:r>
              <a:rPr lang="tr-TR" sz="2400"/>
              <a:t>Test örneklerinin hangi sınıflara atandığı bilgisini tutan </a:t>
            </a:r>
            <a:r>
              <a:rPr lang="tr-TR" sz="2400" smtClean="0"/>
              <a:t>karmaşa </a:t>
            </a:r>
            <a:r>
              <a:rPr lang="tr-TR" sz="2400"/>
              <a:t>matrisini oluşturup çizdiriniz. </a:t>
            </a:r>
            <a:endParaRPr lang="en-US" sz="2400" smtClean="0"/>
          </a:p>
          <a:p>
            <a:pPr lvl="0"/>
            <a:r>
              <a:rPr lang="tr-TR" sz="2400" smtClean="0"/>
              <a:t>Sisteminizin tahmin </a:t>
            </a:r>
            <a:r>
              <a:rPr lang="tr-TR" sz="2400"/>
              <a:t>başarısını </a:t>
            </a:r>
            <a:r>
              <a:rPr lang="tr-TR" sz="2400" smtClean="0"/>
              <a:t>yüzde </a:t>
            </a:r>
            <a:r>
              <a:rPr lang="en-US" sz="2400" smtClean="0"/>
              <a:t>olarak</a:t>
            </a:r>
            <a:r>
              <a:rPr lang="tr-TR" sz="2400" smtClean="0"/>
              <a:t> </a:t>
            </a:r>
            <a:r>
              <a:rPr lang="tr-TR" sz="2400"/>
              <a:t>karmaşa matrisi üzerinden hesaplayınız.</a:t>
            </a:r>
            <a:endParaRPr lang="en-US" sz="2400"/>
          </a:p>
          <a:p>
            <a:endParaRPr lang="en-US" sz="2400"/>
          </a:p>
          <a:p>
            <a:pPr>
              <a:lnSpc>
                <a:spcPct val="120000"/>
              </a:lnSpc>
            </a:pPr>
            <a:endParaRPr lang="en-US" sz="2400"/>
          </a:p>
          <a:p>
            <a:pPr>
              <a:lnSpc>
                <a:spcPct val="120000"/>
              </a:lnSpc>
            </a:pPr>
            <a:endParaRPr lang="en-US" sz="2400"/>
          </a:p>
        </p:txBody>
      </p:sp>
    </p:spTree>
    <p:extLst>
      <p:ext uri="{BB962C8B-B14F-4D97-AF65-F5344CB8AC3E}">
        <p14:creationId xmlns:p14="http://schemas.microsoft.com/office/powerpoint/2010/main" val="4075297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Markov</a:t>
            </a:r>
            <a:r>
              <a:rPr lang="tr-TR" dirty="0" smtClean="0"/>
              <a:t> </a:t>
            </a:r>
            <a:r>
              <a:rPr lang="tr-TR" dirty="0" err="1" smtClean="0"/>
              <a:t>Chains</a:t>
            </a:r>
            <a:endParaRPr lang="tr-TR" dirty="0"/>
          </a:p>
        </p:txBody>
      </p:sp>
      <p:sp>
        <p:nvSpPr>
          <p:cNvPr id="3" name="İçerik Yer Tutucusu 2"/>
          <p:cNvSpPr>
            <a:spLocks noGrp="1"/>
          </p:cNvSpPr>
          <p:nvPr>
            <p:ph idx="1"/>
          </p:nvPr>
        </p:nvSpPr>
        <p:spPr/>
        <p:txBody>
          <a:bodyPr>
            <a:normAutofit/>
          </a:bodyPr>
          <a:lstStyle/>
          <a:p>
            <a:r>
              <a:rPr lang="tr-TR" dirty="0" smtClean="0"/>
              <a:t>A </a:t>
            </a:r>
            <a:r>
              <a:rPr lang="tr-TR" dirty="0" err="1" smtClean="0"/>
              <a:t>Markov</a:t>
            </a:r>
            <a:r>
              <a:rPr lang="tr-TR" dirty="0" smtClean="0"/>
              <a:t> </a:t>
            </a:r>
            <a:r>
              <a:rPr lang="tr-TR" dirty="0" err="1"/>
              <a:t>chain</a:t>
            </a:r>
            <a:endParaRPr lang="tr-TR" dirty="0"/>
          </a:p>
          <a:p>
            <a:pPr lvl="1"/>
            <a:r>
              <a:rPr lang="en-US" dirty="0"/>
              <a:t>is a special case of a weighted automaton </a:t>
            </a:r>
            <a:endParaRPr lang="tr-TR" dirty="0" smtClean="0"/>
          </a:p>
          <a:p>
            <a:pPr lvl="1"/>
            <a:r>
              <a:rPr lang="en-US" dirty="0" smtClean="0"/>
              <a:t>weights </a:t>
            </a:r>
            <a:r>
              <a:rPr lang="en-US" dirty="0"/>
              <a:t>are probabilities </a:t>
            </a:r>
            <a:endParaRPr lang="tr-TR" dirty="0" smtClean="0"/>
          </a:p>
          <a:p>
            <a:pPr lvl="1"/>
            <a:r>
              <a:rPr lang="en-US" dirty="0" smtClean="0"/>
              <a:t>the </a:t>
            </a:r>
            <a:r>
              <a:rPr lang="en-US" dirty="0"/>
              <a:t>input </a:t>
            </a:r>
            <a:r>
              <a:rPr lang="en-US" dirty="0" smtClean="0"/>
              <a:t>sequence</a:t>
            </a:r>
            <a:r>
              <a:rPr lang="tr-TR" dirty="0" smtClean="0"/>
              <a:t> </a:t>
            </a:r>
            <a:r>
              <a:rPr lang="en-US" dirty="0" smtClean="0"/>
              <a:t>uniquely </a:t>
            </a:r>
            <a:r>
              <a:rPr lang="en-US" dirty="0"/>
              <a:t>determines which states the automaton will go </a:t>
            </a:r>
            <a:r>
              <a:rPr lang="en-US" dirty="0" smtClean="0"/>
              <a:t>through</a:t>
            </a:r>
            <a:endParaRPr lang="tr-TR" dirty="0" smtClean="0"/>
          </a:p>
          <a:p>
            <a:pPr lvl="1"/>
            <a:r>
              <a:rPr lang="en-US" dirty="0" smtClean="0"/>
              <a:t>can’t </a:t>
            </a:r>
            <a:r>
              <a:rPr lang="en-US" dirty="0"/>
              <a:t>represent inherently ambiguous </a:t>
            </a:r>
            <a:r>
              <a:rPr lang="en-US" dirty="0" smtClean="0"/>
              <a:t>problems,</a:t>
            </a:r>
            <a:r>
              <a:rPr lang="tr-TR" dirty="0"/>
              <a:t> </a:t>
            </a:r>
            <a:r>
              <a:rPr lang="tr-TR" dirty="0" err="1" smtClean="0"/>
              <a:t>so</a:t>
            </a:r>
            <a:r>
              <a:rPr lang="en-US" dirty="0" smtClean="0"/>
              <a:t> </a:t>
            </a:r>
            <a:r>
              <a:rPr lang="en-US" dirty="0"/>
              <a:t>only useful </a:t>
            </a:r>
            <a:r>
              <a:rPr lang="en-US" dirty="0" smtClean="0"/>
              <a:t>for</a:t>
            </a:r>
            <a:r>
              <a:rPr lang="tr-TR" dirty="0" smtClean="0"/>
              <a:t> </a:t>
            </a:r>
            <a:r>
              <a:rPr lang="en-US" dirty="0" smtClean="0"/>
              <a:t>assigning </a:t>
            </a:r>
            <a:r>
              <a:rPr lang="en-US" dirty="0"/>
              <a:t>probabilities to unambiguous </a:t>
            </a:r>
            <a:r>
              <a:rPr lang="en-US" dirty="0" smtClean="0"/>
              <a:t>sequences</a:t>
            </a:r>
            <a:endParaRPr lang="tr-TR" dirty="0"/>
          </a:p>
        </p:txBody>
      </p:sp>
    </p:spTree>
    <p:extLst>
      <p:ext uri="{BB962C8B-B14F-4D97-AF65-F5344CB8AC3E}">
        <p14:creationId xmlns:p14="http://schemas.microsoft.com/office/powerpoint/2010/main" val="2560129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Markov</a:t>
            </a:r>
            <a:r>
              <a:rPr lang="tr-TR" dirty="0" smtClean="0"/>
              <a:t> </a:t>
            </a:r>
            <a:r>
              <a:rPr lang="tr-TR" dirty="0" err="1" smtClean="0"/>
              <a:t>Chains</a:t>
            </a:r>
            <a:endParaRPr lang="tr-TR" dirty="0"/>
          </a:p>
        </p:txBody>
      </p:sp>
      <p:sp>
        <p:nvSpPr>
          <p:cNvPr id="3" name="İçerik Yer Tutucusu 2"/>
          <p:cNvSpPr>
            <a:spLocks noGrp="1"/>
          </p:cNvSpPr>
          <p:nvPr>
            <p:ph idx="1"/>
          </p:nvPr>
        </p:nvSpPr>
        <p:spPr>
          <a:xfrm>
            <a:off x="457200" y="1600201"/>
            <a:ext cx="8229600" cy="1324743"/>
          </a:xfrm>
        </p:spPr>
        <p:txBody>
          <a:bodyPr>
            <a:noAutofit/>
          </a:bodyPr>
          <a:lstStyle/>
          <a:p>
            <a:r>
              <a:rPr lang="en-US" sz="2400" dirty="0" smtClean="0"/>
              <a:t>A </a:t>
            </a:r>
            <a:r>
              <a:rPr lang="en-US" sz="2400" dirty="0"/>
              <a:t>Markov chain is specified by </a:t>
            </a:r>
            <a:r>
              <a:rPr lang="en-US" sz="2400" dirty="0" smtClean="0"/>
              <a:t>the</a:t>
            </a:r>
            <a:r>
              <a:rPr lang="tr-TR" sz="2400" dirty="0" smtClean="0"/>
              <a:t> </a:t>
            </a:r>
            <a:r>
              <a:rPr lang="en-US" sz="2400" dirty="0" smtClean="0"/>
              <a:t>structure</a:t>
            </a:r>
            <a:r>
              <a:rPr lang="en-US" sz="2400" dirty="0"/>
              <a:t>, the transition between states, and the start and end states</a:t>
            </a:r>
            <a:r>
              <a:rPr lang="en-US" sz="2400" dirty="0" smtClean="0"/>
              <a:t>.</a:t>
            </a:r>
            <a:endParaRPr lang="tr-TR" sz="2400" dirty="0" smtClean="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51520" y="3645024"/>
            <a:ext cx="8602004" cy="3134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ikdörtgen 3"/>
          <p:cNvSpPr/>
          <p:nvPr/>
        </p:nvSpPr>
        <p:spPr>
          <a:xfrm>
            <a:off x="323528" y="2708920"/>
            <a:ext cx="4228994" cy="923330"/>
          </a:xfrm>
          <a:prstGeom prst="rect">
            <a:avLst/>
          </a:prstGeom>
        </p:spPr>
        <p:txBody>
          <a:bodyPr wrap="square">
            <a:spAutoFit/>
          </a:bodyPr>
          <a:lstStyle/>
          <a:p>
            <a:pPr algn="ctr"/>
            <a:r>
              <a:rPr lang="en-US" dirty="0"/>
              <a:t>A Markov chain </a:t>
            </a:r>
            <a:r>
              <a:rPr lang="en-US" dirty="0" smtClean="0"/>
              <a:t>for </a:t>
            </a:r>
            <a:r>
              <a:rPr lang="en-US" dirty="0"/>
              <a:t>assigning a probability to </a:t>
            </a:r>
            <a:r>
              <a:rPr lang="en-US" b="1" dirty="0"/>
              <a:t>a sequence </a:t>
            </a:r>
            <a:r>
              <a:rPr lang="en-US" b="1" dirty="0" smtClean="0"/>
              <a:t>of</a:t>
            </a:r>
            <a:r>
              <a:rPr lang="tr-TR" b="1" dirty="0" smtClean="0"/>
              <a:t> </a:t>
            </a:r>
            <a:r>
              <a:rPr lang="en-US" b="1" dirty="0" smtClean="0"/>
              <a:t>weather events</a:t>
            </a:r>
            <a:endParaRPr lang="tr-TR" b="1" dirty="0" smtClean="0"/>
          </a:p>
          <a:p>
            <a:r>
              <a:rPr lang="en-US" dirty="0" smtClean="0"/>
              <a:t>vocabulary </a:t>
            </a:r>
            <a:r>
              <a:rPr lang="en-US" dirty="0"/>
              <a:t>consists of HOT, COLD, </a:t>
            </a:r>
            <a:r>
              <a:rPr lang="en-US" dirty="0" smtClean="0"/>
              <a:t>WARM</a:t>
            </a:r>
            <a:endParaRPr lang="tr-TR" dirty="0"/>
          </a:p>
        </p:txBody>
      </p:sp>
      <p:sp>
        <p:nvSpPr>
          <p:cNvPr id="5" name="Dikdörtgen 4"/>
          <p:cNvSpPr/>
          <p:nvPr/>
        </p:nvSpPr>
        <p:spPr>
          <a:xfrm>
            <a:off x="4860032" y="2721694"/>
            <a:ext cx="3993492" cy="1200329"/>
          </a:xfrm>
          <a:prstGeom prst="rect">
            <a:avLst/>
          </a:prstGeom>
        </p:spPr>
        <p:txBody>
          <a:bodyPr wrap="square">
            <a:spAutoFit/>
          </a:bodyPr>
          <a:lstStyle/>
          <a:p>
            <a:r>
              <a:rPr lang="en-US" dirty="0"/>
              <a:t>A Markov chain </a:t>
            </a:r>
            <a:r>
              <a:rPr lang="tr-TR" dirty="0" smtClean="0"/>
              <a:t>of </a:t>
            </a:r>
            <a:r>
              <a:rPr lang="en-US" dirty="0" smtClean="0"/>
              <a:t>words</a:t>
            </a:r>
            <a:r>
              <a:rPr lang="tr-TR" dirty="0" smtClean="0"/>
              <a:t> </a:t>
            </a:r>
            <a:r>
              <a:rPr lang="en-US" dirty="0" smtClean="0"/>
              <a:t>for </a:t>
            </a:r>
            <a:r>
              <a:rPr lang="en-US" dirty="0"/>
              <a:t>assigning a </a:t>
            </a:r>
            <a:r>
              <a:rPr lang="en-US" dirty="0" smtClean="0"/>
              <a:t>probability</a:t>
            </a:r>
            <a:r>
              <a:rPr lang="tr-TR" dirty="0" smtClean="0"/>
              <a:t> </a:t>
            </a:r>
            <a:r>
              <a:rPr lang="en-US" dirty="0" smtClean="0"/>
              <a:t>to </a:t>
            </a:r>
            <a:r>
              <a:rPr lang="en-US" b="1" dirty="0"/>
              <a:t>a sequence of words </a:t>
            </a:r>
            <a:r>
              <a:rPr lang="en-US" dirty="0"/>
              <a:t>vocabulary consists of </a:t>
            </a:r>
            <a:r>
              <a:rPr lang="tr-TR" dirty="0" smtClean="0"/>
              <a:t>is</a:t>
            </a:r>
            <a:r>
              <a:rPr lang="en-US" dirty="0" smtClean="0"/>
              <a:t>, </a:t>
            </a:r>
            <a:r>
              <a:rPr lang="tr-TR" dirty="0" err="1" smtClean="0"/>
              <a:t>snow</a:t>
            </a:r>
            <a:r>
              <a:rPr lang="en-US" dirty="0" smtClean="0"/>
              <a:t>, </a:t>
            </a:r>
            <a:r>
              <a:rPr lang="tr-TR" dirty="0" err="1" smtClean="0"/>
              <a:t>white</a:t>
            </a:r>
            <a:endParaRPr lang="tr-TR" dirty="0"/>
          </a:p>
          <a:p>
            <a:endParaRPr lang="tr-TR" dirty="0"/>
          </a:p>
        </p:txBody>
      </p:sp>
    </p:spTree>
    <p:extLst>
      <p:ext uri="{BB962C8B-B14F-4D97-AF65-F5344CB8AC3E}">
        <p14:creationId xmlns:p14="http://schemas.microsoft.com/office/powerpoint/2010/main" val="3773985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24951</TotalTime>
  <Words>3974</Words>
  <Application>Microsoft Office PowerPoint</Application>
  <PresentationFormat>Ekran Gösterisi (4:3)</PresentationFormat>
  <Paragraphs>608</Paragraphs>
  <Slides>75</Slides>
  <Notes>22</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75</vt:i4>
      </vt:variant>
    </vt:vector>
  </HeadingPairs>
  <TitlesOfParts>
    <vt:vector size="79" baseType="lpstr">
      <vt:lpstr>Arial</vt:lpstr>
      <vt:lpstr>Calibri</vt:lpstr>
      <vt:lpstr>Cambria Math</vt:lpstr>
      <vt:lpstr>Ofis Teması</vt:lpstr>
      <vt:lpstr>BMB3015  ARTIFICIAL INTELLIGENCE</vt:lpstr>
      <vt:lpstr>HMM Example</vt:lpstr>
      <vt:lpstr>Time and Uncertainty</vt:lpstr>
      <vt:lpstr>Temporal Proabilistic Reasoning</vt:lpstr>
      <vt:lpstr>Inference Tasks</vt:lpstr>
      <vt:lpstr>Temporal Probabilistic Reasoning Algorithms</vt:lpstr>
      <vt:lpstr>Hidden Markov Models (HMM)</vt:lpstr>
      <vt:lpstr>Markov Chains</vt:lpstr>
      <vt:lpstr>Markov Chains</vt:lpstr>
      <vt:lpstr>Formal Definition of a Markov Chain</vt:lpstr>
      <vt:lpstr>Alternative Representation of  Markov Chains</vt:lpstr>
      <vt:lpstr>Alternative Representation of  Markov Chains</vt:lpstr>
      <vt:lpstr>Markov Processes (Markov Chains)</vt:lpstr>
      <vt:lpstr>Second-Order Markov Chain</vt:lpstr>
      <vt:lpstr>First-Order Markov Assumption Problems</vt:lpstr>
      <vt:lpstr>Hidden Markov Model</vt:lpstr>
      <vt:lpstr>Formal Definition of HMM</vt:lpstr>
      <vt:lpstr>Alternative Formal Definition of HMM</vt:lpstr>
      <vt:lpstr>Some HMM Types</vt:lpstr>
      <vt:lpstr>First-Order HMM</vt:lpstr>
      <vt:lpstr>HMM Example Reminder</vt:lpstr>
      <vt:lpstr>A Sample HMM for the Ice Cream Task</vt:lpstr>
      <vt:lpstr>Three Fundamental HMM Problems</vt:lpstr>
      <vt:lpstr>Likelihood Computation</vt:lpstr>
      <vt:lpstr>Likelihood Computation</vt:lpstr>
      <vt:lpstr>Likelihood Computation</vt:lpstr>
      <vt:lpstr>Ice-Cream Example</vt:lpstr>
      <vt:lpstr>The Joint and Total Probabilites of Observations</vt:lpstr>
      <vt:lpstr>Ice-Cream Example</vt:lpstr>
      <vt:lpstr>Likelihood Computation:  The Forward Algorithm</vt:lpstr>
      <vt:lpstr>The Forward Algorithm: Trellis</vt:lpstr>
      <vt:lpstr>The Forward Algorithm: Trellis</vt:lpstr>
      <vt:lpstr>The Forward Algorithm: Trellis</vt:lpstr>
      <vt:lpstr>Computation of a Single Element α_t (j) in the Trellis</vt:lpstr>
      <vt:lpstr>Recursive Forward Algorithm Formula: Probabilities</vt:lpstr>
      <vt:lpstr>The Forward Algorithm</vt:lpstr>
      <vt:lpstr>The Forward Algorithm</vt:lpstr>
      <vt:lpstr>Decoding: </vt:lpstr>
      <vt:lpstr>Decoding:  The Viterbi Algorithm</vt:lpstr>
      <vt:lpstr>The Viterbi Algorithm: Trellis</vt:lpstr>
      <vt:lpstr>The Viterbi Algorithm: Trellis</vt:lpstr>
      <vt:lpstr>Recursive Viterbi Algorithm Formula: Probabilities</vt:lpstr>
      <vt:lpstr>Viterbi Algorithm versus Forward Algorithm</vt:lpstr>
      <vt:lpstr>The Viterbi Algorithm: Backtrace</vt:lpstr>
      <vt:lpstr>The Viterbi Algorithm</vt:lpstr>
      <vt:lpstr>The Viterbi Algorithm Summary</vt:lpstr>
      <vt:lpstr>Decoding:  The Viterbi Algorithm</vt:lpstr>
      <vt:lpstr>HMM Learning </vt:lpstr>
      <vt:lpstr>HMM Learning</vt:lpstr>
      <vt:lpstr>Learning:  Forward-Backward Algorithm</vt:lpstr>
      <vt:lpstr>Computing Backward Probabilities</vt:lpstr>
      <vt:lpstr>Computing Backward Probabilities</vt:lpstr>
      <vt:lpstr>The Backward Algorithm</vt:lpstr>
      <vt:lpstr>Estimating Transition and  Observation Probabilities</vt:lpstr>
      <vt:lpstr>Hints on Estimating Probabilities: Laplace Smoothing</vt:lpstr>
      <vt:lpstr>Hints on Estimating Probabilities: Logarithmic Transformation</vt:lpstr>
      <vt:lpstr>ξ Computation</vt:lpstr>
      <vt:lpstr>γ Computation</vt:lpstr>
      <vt:lpstr>Learning:  Forward-Backward Algorithm</vt:lpstr>
      <vt:lpstr>Learning:  Forward-Backward Algorithm</vt:lpstr>
      <vt:lpstr>Speech Recognition</vt:lpstr>
      <vt:lpstr>Speech as Probabilistic Inference</vt:lpstr>
      <vt:lpstr>Phones</vt:lpstr>
      <vt:lpstr>Speech Sounds</vt:lpstr>
      <vt:lpstr>Phone Models</vt:lpstr>
      <vt:lpstr>Phone Model Example</vt:lpstr>
      <vt:lpstr>Word Pronunciation Models</vt:lpstr>
      <vt:lpstr>Isolated Words</vt:lpstr>
      <vt:lpstr>Continuous Speech</vt:lpstr>
      <vt:lpstr>Language Model</vt:lpstr>
      <vt:lpstr>Combined HMM</vt:lpstr>
      <vt:lpstr>DBNs for Speech Recognition</vt:lpstr>
      <vt:lpstr>Additional Resources</vt:lpstr>
      <vt:lpstr>Homework III</vt:lpstr>
      <vt:lpstr>Homework III (Devam)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cnr</dc:creator>
  <cp:lastModifiedBy>Ceydanur Öztürk</cp:lastModifiedBy>
  <cp:revision>389</cp:revision>
  <dcterms:created xsi:type="dcterms:W3CDTF">2018-05-06T07:00:59Z</dcterms:created>
  <dcterms:modified xsi:type="dcterms:W3CDTF">2024-12-05T16:24:24Z</dcterms:modified>
</cp:coreProperties>
</file>